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43"/>
  </p:notesMasterIdLst>
  <p:sldIdLst>
    <p:sldId id="411" r:id="rId2"/>
    <p:sldId id="414" r:id="rId3"/>
    <p:sldId id="412" r:id="rId4"/>
    <p:sldId id="279" r:id="rId5"/>
    <p:sldId id="281" r:id="rId6"/>
    <p:sldId id="272" r:id="rId7"/>
    <p:sldId id="280" r:id="rId8"/>
    <p:sldId id="310" r:id="rId9"/>
    <p:sldId id="311" r:id="rId10"/>
    <p:sldId id="297" r:id="rId11"/>
    <p:sldId id="301" r:id="rId12"/>
    <p:sldId id="303" r:id="rId13"/>
    <p:sldId id="304" r:id="rId14"/>
    <p:sldId id="305" r:id="rId15"/>
    <p:sldId id="308" r:id="rId16"/>
    <p:sldId id="299" r:id="rId17"/>
    <p:sldId id="306" r:id="rId18"/>
    <p:sldId id="307" r:id="rId19"/>
    <p:sldId id="328" r:id="rId20"/>
    <p:sldId id="329" r:id="rId21"/>
    <p:sldId id="298" r:id="rId22"/>
    <p:sldId id="313" r:id="rId23"/>
    <p:sldId id="314" r:id="rId24"/>
    <p:sldId id="315" r:id="rId25"/>
    <p:sldId id="316" r:id="rId26"/>
    <p:sldId id="319" r:id="rId27"/>
    <p:sldId id="378" r:id="rId28"/>
    <p:sldId id="379" r:id="rId29"/>
    <p:sldId id="380" r:id="rId30"/>
    <p:sldId id="381" r:id="rId31"/>
    <p:sldId id="382" r:id="rId32"/>
    <p:sldId id="383" r:id="rId33"/>
    <p:sldId id="384" r:id="rId34"/>
    <p:sldId id="404" r:id="rId35"/>
    <p:sldId id="413" r:id="rId36"/>
    <p:sldId id="338" r:id="rId37"/>
    <p:sldId id="339" r:id="rId38"/>
    <p:sldId id="406" r:id="rId39"/>
    <p:sldId id="407" r:id="rId40"/>
    <p:sldId id="415" r:id="rId41"/>
    <p:sldId id="408" r:id="rId42"/>
  </p:sldIdLst>
  <p:sldSz cx="12192000" cy="6858000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alibri Light" panose="020F0302020204030204" pitchFamily="34" charset="0"/>
      <p:regular r:id="rId48"/>
      <p:italic r:id="rId49"/>
    </p:embeddedFont>
    <p:embeddedFont>
      <p:font typeface="Cormorant" panose="020B0604020202020204" charset="-52"/>
      <p:regular r:id="rId50"/>
    </p:embeddedFont>
    <p:embeddedFont>
      <p:font typeface="Helvetica World" panose="020B0500040000020004" pitchFamily="34" charset="0"/>
      <p:regular r:id="rId51"/>
    </p:embeddedFont>
    <p:embeddedFont>
      <p:font typeface="Menlo" panose="020B0604020202020204" charset="0"/>
      <p:regular r:id="rId5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138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08B8AF-4FD1-45BE-A398-E6A3061981E7}" type="datetimeFigureOut">
              <a:rPr lang="ru-RU" smtClean="0"/>
              <a:t>08.02.2024 чт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3CC3F-A5EC-467F-8A02-17682D8B0B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220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FC1EAE-12C4-494A-A8EC-AD76A15669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34DF934-32A5-4631-9C50-EA3A65722B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7FF31B-41B3-435C-94CB-AB47683F8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9D09-2997-4505-94C9-8C3B34261CB3}" type="datetime1">
              <a:rPr lang="ru-RU" smtClean="0"/>
              <a:t>08.02.2024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056CA5C-0197-4DB1-BB80-809B1EBE4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DC97E0-5E39-462D-B05C-308D1AC32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9748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51FB55-6841-4CF0-B98E-FD9F844C0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0D9C2A3-22C8-4E32-9CF2-860E3EFC8B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8686F8-10AA-4F03-876C-3C821A6FB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B8960-67F4-4440-B34C-86ED609D47E2}" type="datetime1">
              <a:rPr lang="ru-RU" smtClean="0"/>
              <a:t>08.02.2024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CE7A62-7FA1-4DB8-830A-582818311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0A33C5-14F0-4E49-B344-C192051F1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9585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60B2EE0-2614-43E8-A2DF-6306F9B543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37E123D-D40F-49C6-A7D2-02951A1591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947F73-B5B1-43A2-8DA1-C1B073FD5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52D61-79C3-4AA8-8D55-669EA1FCCDF1}" type="datetime1">
              <a:rPr lang="ru-RU" smtClean="0"/>
              <a:t>08.02.2024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31A846-D723-4FF2-A1BD-029476F03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910533-67AA-436E-8A80-4B2D493A2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1124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B7787F-4862-432A-A859-3D676BB3A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CA66F2-BF9E-44AF-88BA-89FDED3D6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56A7104-3D39-4663-A1AA-FAA65B72C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C5A15-ED09-496E-A9AB-FB3E1122E394}" type="datetime1">
              <a:rPr lang="ru-RU" smtClean="0"/>
              <a:t>08.02.2024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456732-0352-41F1-8D01-8BC67BE97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F7FFFE-CAD2-49AD-9DF1-DF7CE1927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4450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838154-AB0D-42C3-AE57-E004138A5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EE5B23C-C22C-4C71-A606-2BB672351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CD6821-FC47-4678-8513-0176C9B87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95F-5A79-4C5C-AA9E-7C76EB316D16}" type="datetime1">
              <a:rPr lang="ru-RU" smtClean="0"/>
              <a:t>08.02.2024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1F1BBB-B329-487E-B641-B83247833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B3A6B4D-B78B-4FB6-9B89-78620D0BA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0250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7EFDB1-C32A-4942-ACCC-7CC26CFA5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F39AEB-06D4-466F-92A5-233C44607F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375B72A-9949-4D29-8A13-E9DEA609F2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511A91B-01A4-4E93-ADAC-963E73F72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4E86E-528F-4AE8-B8DE-BFEC6A7AA00C}" type="datetime1">
              <a:rPr lang="ru-RU" smtClean="0"/>
              <a:t>08.02.2024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1230FC8-5DC9-4E21-B23B-D073BB9A2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F501CAF-7A77-4D73-8B2B-310E15DB1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7345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189EF3-4BC9-46E9-99B4-6DB3A9F79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F8C8DE4-79FF-4493-961D-091DFA44E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A9B034B-20ED-42C6-8800-F170B83F75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E4757BF-173F-4489-A038-D7AAF9C236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5782E70-A884-4F81-8EC5-14E4D67B7A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92E00A3-CEFE-4D88-AB37-12C63B50D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6826C-C481-4593-88FB-58206C0B0472}" type="datetime1">
              <a:rPr lang="ru-RU" smtClean="0"/>
              <a:t>08.02.2024 чт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3A9AC64-7FC9-4117-8CBD-B82E37DD6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52BD240-FFF7-49CE-9F94-1E264B0E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3313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E7D5EF-A888-4D73-B26B-ED8D3759F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3388423-9C11-423E-9519-76168C3B3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B0A7A-E487-4007-A306-29F2E3FD907C}" type="datetime1">
              <a:rPr lang="ru-RU" smtClean="0"/>
              <a:t>08.02.2024 чт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0199516-3C39-4208-8DA0-C0CDF0F76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ECAF121-3302-48D1-9FAA-773E59FEF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3467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6D1D223-84F1-472A-9A5B-505B220CA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9BA75-8F2F-41CD-A73A-E071CC502E07}" type="datetime1">
              <a:rPr lang="ru-RU" smtClean="0"/>
              <a:t>08.02.2024 чт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F5BA662-44B9-4EBA-8327-B567EBCB3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B50DE40-FBB1-440D-85D4-14EA4EFB7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9675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C98343-978D-4656-A95D-A8158F23A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505E3D-FA42-4619-9E1F-16D679383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CB2F9FE-4275-4C70-AF74-CCA21B6CA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862B2F0-A35C-48FB-AC37-328BB712A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3C50-6438-4163-A3B9-FD990DEA961A}" type="datetime1">
              <a:rPr lang="ru-RU" smtClean="0"/>
              <a:t>08.02.2024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A535D26-329B-4080-9392-B9440E463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5E3DCCE-5E3A-4B5C-BB23-7D67F527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9870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B670ED-072F-45DB-8A36-C9AA18BF7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3F421B6-9BB6-4D89-B0F0-16DE88D451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179D954-D46F-448F-AD1A-4CF546B113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B27BE1C-31C5-4511-9B6A-AABBE43F8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720CF-448D-4334-977E-0FF579550350}" type="datetime1">
              <a:rPr lang="ru-RU" smtClean="0"/>
              <a:t>08.02.2024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0983C3A-9CC9-42A3-8EAF-26636E9BF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74A741E-2A12-4DDE-8FD9-E2CFE9BB5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6248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4FE405-46F7-4424-94E7-F538B7F5E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9218FB1-D76B-4C31-BD48-8B96EF82FE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4E0492-03C4-4FDF-B52A-4900314F9D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9CF11-0176-4FF8-9CC3-65E1EC3C9FBB}" type="datetime1">
              <a:rPr lang="ru-RU" smtClean="0"/>
              <a:t>08.02.2024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B11914-0804-4BBE-AA01-B773D68836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8C93C4-92B2-4F4F-9E18-8481B2A58A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573F6-8AF7-4DD0-B06C-354E9316A8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087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9749" y="2032840"/>
            <a:ext cx="8152496" cy="1795516"/>
          </a:xfrm>
        </p:spPr>
        <p:txBody>
          <a:bodyPr>
            <a:normAutofit fontScale="90000"/>
          </a:bodyPr>
          <a:lstStyle/>
          <a:p>
            <a:pPr defTabSz="457200"/>
            <a:r>
              <a:rPr lang="ru-RU" b="1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Архитектуры процессорных систем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AF395B8-6AC7-4E67-BA04-C8C9C98B5C49}"/>
              </a:ext>
            </a:extLst>
          </p:cNvPr>
          <p:cNvSpPr txBox="1">
            <a:spLocks/>
          </p:cNvSpPr>
          <p:nvPr/>
        </p:nvSpPr>
        <p:spPr>
          <a:xfrm>
            <a:off x="1041618" y="5455320"/>
            <a:ext cx="10108758" cy="906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Цикл из 8 лекций и 4 лабораторных работ о цифровой схемотехнике,</a:t>
            </a:r>
          </a:p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способах построения и архитектуре компьютеров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391946-BEAC-4108-B06B-837252A1CD04}"/>
              </a:ext>
            </a:extLst>
          </p:cNvPr>
          <p:cNvSpPr txBox="1">
            <a:spLocks/>
          </p:cNvSpPr>
          <p:nvPr/>
        </p:nvSpPr>
        <p:spPr>
          <a:xfrm>
            <a:off x="1656308" y="4521882"/>
            <a:ext cx="8879378" cy="681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Лекция 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1</a:t>
            </a:r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. Основные концепции</a:t>
            </a: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785057-CF99-470C-BD80-AABF20C0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3" b="32555"/>
          <a:stretch/>
        </p:blipFill>
        <p:spPr>
          <a:xfrm>
            <a:off x="4666088" y="582339"/>
            <a:ext cx="2859819" cy="10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1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D0BBFC8-4C6B-46EF-A250-F7986A473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5CF58BE-DFA1-431E-8B4A-635752196C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779" y="864845"/>
            <a:ext cx="6729413" cy="3710734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3C2086E-45EA-4AB2-9310-DE75FAB22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4680" y="5134709"/>
            <a:ext cx="3475635" cy="869182"/>
          </a:xfrm>
        </p:spPr>
        <p:txBody>
          <a:bodyPr>
            <a:noAutofit/>
          </a:bodyPr>
          <a:lstStyle/>
          <a:p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Аналоговая техника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147B4C4-B2B3-4121-8A37-A6AD2623B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839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D0BBFC8-4C6B-46EF-A250-F7986A473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56061BB-CBCC-463F-A52B-D83ECB2741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7079"/>
          <a:stretch/>
        </p:blipFill>
        <p:spPr>
          <a:xfrm>
            <a:off x="3856898" y="1600201"/>
            <a:ext cx="7304194" cy="2463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03576B-2DD7-4092-9BA9-A1288951C1E5}"/>
              </a:ext>
            </a:extLst>
          </p:cNvPr>
          <p:cNvSpPr txBox="1"/>
          <p:nvPr/>
        </p:nvSpPr>
        <p:spPr>
          <a:xfrm>
            <a:off x="4945389" y="4491504"/>
            <a:ext cx="5939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nMOS</a:t>
            </a:r>
            <a:r>
              <a:rPr lang="en-US" sz="3600" dirty="0"/>
              <a:t>              </a:t>
            </a:r>
            <a:r>
              <a:rPr lang="ru-RU" sz="3600" dirty="0"/>
              <a:t>   </a:t>
            </a:r>
            <a:r>
              <a:rPr lang="en-US" sz="3600" dirty="0"/>
              <a:t>  </a:t>
            </a:r>
            <a:r>
              <a:rPr lang="ru-RU" sz="3600" dirty="0"/>
              <a:t> </a:t>
            </a:r>
            <a:r>
              <a:rPr lang="en-US" sz="3600" dirty="0"/>
              <a:t>       </a:t>
            </a:r>
            <a:r>
              <a:rPr lang="en-US" sz="3600" dirty="0" err="1"/>
              <a:t>pMOS</a:t>
            </a:r>
            <a:endParaRPr lang="ru-RU" sz="36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939D875-DC28-4048-84C7-0A493E3D8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1571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D0BBFC8-4C6B-46EF-A250-F7986A473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864D629-A62A-491C-A5ED-A205368B3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46" y="1552028"/>
            <a:ext cx="5471853" cy="3758177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B73F733-F207-491E-B68E-4FD8A9563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7232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72EDC76-B918-4231-9C99-A3CD251634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91"/>
          <a:stretch/>
        </p:blipFill>
        <p:spPr>
          <a:xfrm>
            <a:off x="4705350" y="1468455"/>
            <a:ext cx="5340350" cy="385797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D0BBFC8-4C6B-46EF-A250-F7986A473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6" name="Полилиния: фигура 5">
            <a:extLst>
              <a:ext uri="{FF2B5EF4-FFF2-40B4-BE49-F238E27FC236}">
                <a16:creationId xmlns:a16="http://schemas.microsoft.com/office/drawing/2014/main" id="{7D460F1C-91D5-4F2B-8B1B-C59CBBFF2856}"/>
              </a:ext>
            </a:extLst>
          </p:cNvPr>
          <p:cNvSpPr/>
          <p:nvPr/>
        </p:nvSpPr>
        <p:spPr>
          <a:xfrm>
            <a:off x="6120751" y="2451099"/>
            <a:ext cx="2775793" cy="1435632"/>
          </a:xfrm>
          <a:custGeom>
            <a:avLst/>
            <a:gdLst>
              <a:gd name="connsiteX0" fmla="*/ 223968 w 3091975"/>
              <a:gd name="connsiteY0" fmla="*/ 25400 h 1523054"/>
              <a:gd name="connsiteX1" fmla="*/ 262068 w 3091975"/>
              <a:gd name="connsiteY1" fmla="*/ 1320800 h 1523054"/>
              <a:gd name="connsiteX2" fmla="*/ 2852868 w 3091975"/>
              <a:gd name="connsiteY2" fmla="*/ 1384300 h 1523054"/>
              <a:gd name="connsiteX3" fmla="*/ 3068768 w 3091975"/>
              <a:gd name="connsiteY3" fmla="*/ 0 h 1523054"/>
              <a:gd name="connsiteX0" fmla="*/ 223968 w 3068768"/>
              <a:gd name="connsiteY0" fmla="*/ 25400 h 1482030"/>
              <a:gd name="connsiteX1" fmla="*/ 262068 w 3068768"/>
              <a:gd name="connsiteY1" fmla="*/ 1320800 h 1482030"/>
              <a:gd name="connsiteX2" fmla="*/ 2852868 w 3068768"/>
              <a:gd name="connsiteY2" fmla="*/ 1384300 h 1482030"/>
              <a:gd name="connsiteX3" fmla="*/ 3068768 w 3068768"/>
              <a:gd name="connsiteY3" fmla="*/ 0 h 1482030"/>
              <a:gd name="connsiteX0" fmla="*/ 115138 w 2959938"/>
              <a:gd name="connsiteY0" fmla="*/ 25400 h 1439806"/>
              <a:gd name="connsiteX1" fmla="*/ 153238 w 2959938"/>
              <a:gd name="connsiteY1" fmla="*/ 1320800 h 1439806"/>
              <a:gd name="connsiteX2" fmla="*/ 2744038 w 2959938"/>
              <a:gd name="connsiteY2" fmla="*/ 1384300 h 1439806"/>
              <a:gd name="connsiteX3" fmla="*/ 2959938 w 2959938"/>
              <a:gd name="connsiteY3" fmla="*/ 0 h 1439806"/>
              <a:gd name="connsiteX0" fmla="*/ 98585 w 2962960"/>
              <a:gd name="connsiteY0" fmla="*/ 25400 h 1532659"/>
              <a:gd name="connsiteX1" fmla="*/ 187485 w 2962960"/>
              <a:gd name="connsiteY1" fmla="*/ 1435100 h 1532659"/>
              <a:gd name="connsiteX2" fmla="*/ 2727485 w 2962960"/>
              <a:gd name="connsiteY2" fmla="*/ 1384300 h 1532659"/>
              <a:gd name="connsiteX3" fmla="*/ 2943385 w 2962960"/>
              <a:gd name="connsiteY3" fmla="*/ 0 h 1532659"/>
              <a:gd name="connsiteX0" fmla="*/ 9704 w 2874079"/>
              <a:gd name="connsiteY0" fmla="*/ 25400 h 1532659"/>
              <a:gd name="connsiteX1" fmla="*/ 98604 w 2874079"/>
              <a:gd name="connsiteY1" fmla="*/ 1435100 h 1532659"/>
              <a:gd name="connsiteX2" fmla="*/ 2638604 w 2874079"/>
              <a:gd name="connsiteY2" fmla="*/ 1384300 h 1532659"/>
              <a:gd name="connsiteX3" fmla="*/ 2854504 w 2874079"/>
              <a:gd name="connsiteY3" fmla="*/ 0 h 1532659"/>
              <a:gd name="connsiteX0" fmla="*/ 9704 w 2934714"/>
              <a:gd name="connsiteY0" fmla="*/ 25400 h 1532659"/>
              <a:gd name="connsiteX1" fmla="*/ 98604 w 2934714"/>
              <a:gd name="connsiteY1" fmla="*/ 1435100 h 1532659"/>
              <a:gd name="connsiteX2" fmla="*/ 2638604 w 2934714"/>
              <a:gd name="connsiteY2" fmla="*/ 1384300 h 1532659"/>
              <a:gd name="connsiteX3" fmla="*/ 2854504 w 2934714"/>
              <a:gd name="connsiteY3" fmla="*/ 0 h 1532659"/>
              <a:gd name="connsiteX0" fmla="*/ 9704 w 2864824"/>
              <a:gd name="connsiteY0" fmla="*/ 25400 h 1480079"/>
              <a:gd name="connsiteX1" fmla="*/ 98604 w 2864824"/>
              <a:gd name="connsiteY1" fmla="*/ 1435100 h 1480079"/>
              <a:gd name="connsiteX2" fmla="*/ 2638604 w 2864824"/>
              <a:gd name="connsiteY2" fmla="*/ 1384300 h 1480079"/>
              <a:gd name="connsiteX3" fmla="*/ 2854504 w 2864824"/>
              <a:gd name="connsiteY3" fmla="*/ 0 h 1480079"/>
              <a:gd name="connsiteX0" fmla="*/ 128248 w 2981158"/>
              <a:gd name="connsiteY0" fmla="*/ 25400 h 1518601"/>
              <a:gd name="connsiteX1" fmla="*/ 217148 w 2981158"/>
              <a:gd name="connsiteY1" fmla="*/ 1435100 h 1518601"/>
              <a:gd name="connsiteX2" fmla="*/ 2719048 w 2981158"/>
              <a:gd name="connsiteY2" fmla="*/ 1308100 h 1518601"/>
              <a:gd name="connsiteX3" fmla="*/ 2973048 w 2981158"/>
              <a:gd name="connsiteY3" fmla="*/ 0 h 1518601"/>
              <a:gd name="connsiteX0" fmla="*/ 128248 w 2972420"/>
              <a:gd name="connsiteY0" fmla="*/ 0 h 1523192"/>
              <a:gd name="connsiteX1" fmla="*/ 217148 w 2972420"/>
              <a:gd name="connsiteY1" fmla="*/ 1409700 h 1523192"/>
              <a:gd name="connsiteX2" fmla="*/ 2719048 w 2972420"/>
              <a:gd name="connsiteY2" fmla="*/ 1282700 h 1523192"/>
              <a:gd name="connsiteX3" fmla="*/ 2858748 w 2972420"/>
              <a:gd name="connsiteY3" fmla="*/ 50800 h 1523192"/>
              <a:gd name="connsiteX0" fmla="*/ 87890 w 2927717"/>
              <a:gd name="connsiteY0" fmla="*/ 0 h 1470679"/>
              <a:gd name="connsiteX1" fmla="*/ 240290 w 2927717"/>
              <a:gd name="connsiteY1" fmla="*/ 1333500 h 1470679"/>
              <a:gd name="connsiteX2" fmla="*/ 2678690 w 2927717"/>
              <a:gd name="connsiteY2" fmla="*/ 1282700 h 1470679"/>
              <a:gd name="connsiteX3" fmla="*/ 2818390 w 2927717"/>
              <a:gd name="connsiteY3" fmla="*/ 50800 h 1470679"/>
              <a:gd name="connsiteX0" fmla="*/ 0 w 2839827"/>
              <a:gd name="connsiteY0" fmla="*/ 0 h 1421010"/>
              <a:gd name="connsiteX1" fmla="*/ 152400 w 2839827"/>
              <a:gd name="connsiteY1" fmla="*/ 1333500 h 1421010"/>
              <a:gd name="connsiteX2" fmla="*/ 2590800 w 2839827"/>
              <a:gd name="connsiteY2" fmla="*/ 1282700 h 1421010"/>
              <a:gd name="connsiteX3" fmla="*/ 2730500 w 2839827"/>
              <a:gd name="connsiteY3" fmla="*/ 50800 h 1421010"/>
              <a:gd name="connsiteX0" fmla="*/ 14002 w 2775861"/>
              <a:gd name="connsiteY0" fmla="*/ 0 h 1458994"/>
              <a:gd name="connsiteX1" fmla="*/ 166402 w 2775861"/>
              <a:gd name="connsiteY1" fmla="*/ 1333500 h 1458994"/>
              <a:gd name="connsiteX2" fmla="*/ 1449101 w 2775861"/>
              <a:gd name="connsiteY2" fmla="*/ 1397000 h 1458994"/>
              <a:gd name="connsiteX3" fmla="*/ 2604802 w 2775861"/>
              <a:gd name="connsiteY3" fmla="*/ 1282700 h 1458994"/>
              <a:gd name="connsiteX4" fmla="*/ 2744502 w 2775861"/>
              <a:gd name="connsiteY4" fmla="*/ 50800 h 1458994"/>
              <a:gd name="connsiteX0" fmla="*/ 14002 w 2775861"/>
              <a:gd name="connsiteY0" fmla="*/ 0 h 1475460"/>
              <a:gd name="connsiteX1" fmla="*/ 166402 w 2775861"/>
              <a:gd name="connsiteY1" fmla="*/ 1333500 h 1475460"/>
              <a:gd name="connsiteX2" fmla="*/ 1449101 w 2775861"/>
              <a:gd name="connsiteY2" fmla="*/ 1397000 h 1475460"/>
              <a:gd name="connsiteX3" fmla="*/ 2604802 w 2775861"/>
              <a:gd name="connsiteY3" fmla="*/ 1282700 h 1475460"/>
              <a:gd name="connsiteX4" fmla="*/ 2744502 w 2775861"/>
              <a:gd name="connsiteY4" fmla="*/ 50800 h 1475460"/>
              <a:gd name="connsiteX0" fmla="*/ 14002 w 2775861"/>
              <a:gd name="connsiteY0" fmla="*/ 0 h 1475460"/>
              <a:gd name="connsiteX1" fmla="*/ 166402 w 2775861"/>
              <a:gd name="connsiteY1" fmla="*/ 1333500 h 1475460"/>
              <a:gd name="connsiteX2" fmla="*/ 1449101 w 2775861"/>
              <a:gd name="connsiteY2" fmla="*/ 1397000 h 1475460"/>
              <a:gd name="connsiteX3" fmla="*/ 2604802 w 2775861"/>
              <a:gd name="connsiteY3" fmla="*/ 1282700 h 1475460"/>
              <a:gd name="connsiteX4" fmla="*/ 2744502 w 2775861"/>
              <a:gd name="connsiteY4" fmla="*/ 50800 h 1475460"/>
              <a:gd name="connsiteX0" fmla="*/ 13351 w 2775793"/>
              <a:gd name="connsiteY0" fmla="*/ 0 h 1451979"/>
              <a:gd name="connsiteX1" fmla="*/ 165751 w 2775793"/>
              <a:gd name="connsiteY1" fmla="*/ 1333500 h 1451979"/>
              <a:gd name="connsiteX2" fmla="*/ 1435750 w 2775793"/>
              <a:gd name="connsiteY2" fmla="*/ 1346200 h 1451979"/>
              <a:gd name="connsiteX3" fmla="*/ 2604151 w 2775793"/>
              <a:gd name="connsiteY3" fmla="*/ 1282700 h 1451979"/>
              <a:gd name="connsiteX4" fmla="*/ 2743851 w 2775793"/>
              <a:gd name="connsiteY4" fmla="*/ 50800 h 1451979"/>
              <a:gd name="connsiteX0" fmla="*/ 13351 w 2775793"/>
              <a:gd name="connsiteY0" fmla="*/ 0 h 1435632"/>
              <a:gd name="connsiteX1" fmla="*/ 165751 w 2775793"/>
              <a:gd name="connsiteY1" fmla="*/ 1333500 h 1435632"/>
              <a:gd name="connsiteX2" fmla="*/ 1435750 w 2775793"/>
              <a:gd name="connsiteY2" fmla="*/ 1346200 h 1435632"/>
              <a:gd name="connsiteX3" fmla="*/ 2604151 w 2775793"/>
              <a:gd name="connsiteY3" fmla="*/ 1282700 h 1435632"/>
              <a:gd name="connsiteX4" fmla="*/ 2743851 w 2775793"/>
              <a:gd name="connsiteY4" fmla="*/ 50800 h 1435632"/>
              <a:gd name="connsiteX0" fmla="*/ 13351 w 2775793"/>
              <a:gd name="connsiteY0" fmla="*/ 0 h 1435632"/>
              <a:gd name="connsiteX1" fmla="*/ 165751 w 2775793"/>
              <a:gd name="connsiteY1" fmla="*/ 1333500 h 1435632"/>
              <a:gd name="connsiteX2" fmla="*/ 1435750 w 2775793"/>
              <a:gd name="connsiteY2" fmla="*/ 1346200 h 1435632"/>
              <a:gd name="connsiteX3" fmla="*/ 2604151 w 2775793"/>
              <a:gd name="connsiteY3" fmla="*/ 1282700 h 1435632"/>
              <a:gd name="connsiteX4" fmla="*/ 2743851 w 2775793"/>
              <a:gd name="connsiteY4" fmla="*/ 50800 h 1435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5793" h="1435632">
                <a:moveTo>
                  <a:pt x="13351" y="0"/>
                </a:moveTo>
                <a:cubicBezTo>
                  <a:pt x="16526" y="864658"/>
                  <a:pt x="-71315" y="1109133"/>
                  <a:pt x="165751" y="1333500"/>
                </a:cubicBezTo>
                <a:cubicBezTo>
                  <a:pt x="402817" y="1557867"/>
                  <a:pt x="521350" y="1341967"/>
                  <a:pt x="1435750" y="1346200"/>
                </a:cubicBezTo>
                <a:cubicBezTo>
                  <a:pt x="2362850" y="1375833"/>
                  <a:pt x="2386134" y="1498600"/>
                  <a:pt x="2604151" y="1282700"/>
                </a:cubicBezTo>
                <a:cubicBezTo>
                  <a:pt x="2822168" y="1066800"/>
                  <a:pt x="2786184" y="683683"/>
                  <a:pt x="2743851" y="5080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05373B-750F-4601-8FDA-59A40F863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927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D0BBFC8-4C6B-46EF-A250-F7986A473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56061BB-CBCC-463F-A52B-D83ECB2741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954"/>
          <a:stretch/>
        </p:blipFill>
        <p:spPr>
          <a:xfrm>
            <a:off x="3856898" y="1600201"/>
            <a:ext cx="7304194" cy="33301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03576B-2DD7-4092-9BA9-A1288951C1E5}"/>
              </a:ext>
            </a:extLst>
          </p:cNvPr>
          <p:cNvSpPr txBox="1"/>
          <p:nvPr/>
        </p:nvSpPr>
        <p:spPr>
          <a:xfrm>
            <a:off x="5044540" y="5278904"/>
            <a:ext cx="5598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nMOS</a:t>
            </a:r>
            <a:r>
              <a:rPr lang="en-US" sz="3600" dirty="0"/>
              <a:t>                         </a:t>
            </a:r>
            <a:r>
              <a:rPr lang="en-US" sz="3600" dirty="0" err="1"/>
              <a:t>pMOS</a:t>
            </a:r>
            <a:endParaRPr lang="ru-RU" sz="36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99AD121-4BB6-4DB4-9983-53DF87DEE00A}"/>
              </a:ext>
            </a:extLst>
          </p:cNvPr>
          <p:cNvSpPr/>
          <p:nvPr/>
        </p:nvSpPr>
        <p:spPr>
          <a:xfrm>
            <a:off x="4064000" y="4000500"/>
            <a:ext cx="6896100" cy="1041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9E58623-3CC5-4B69-844E-AC949E20A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155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D0BBFC8-4C6B-46EF-A250-F7986A473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56061BB-CBCC-463F-A52B-D83ECB2741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52" t="61264" r="60627" b="14954"/>
          <a:stretch/>
        </p:blipFill>
        <p:spPr>
          <a:xfrm>
            <a:off x="3920836" y="2078183"/>
            <a:ext cx="3569704" cy="14862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03576B-2DD7-4092-9BA9-A1288951C1E5}"/>
              </a:ext>
            </a:extLst>
          </p:cNvPr>
          <p:cNvSpPr txBox="1"/>
          <p:nvPr/>
        </p:nvSpPr>
        <p:spPr>
          <a:xfrm>
            <a:off x="5055557" y="4243318"/>
            <a:ext cx="5598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nMOS</a:t>
            </a:r>
            <a:r>
              <a:rPr lang="en-US" sz="3600" dirty="0"/>
              <a:t>                         </a:t>
            </a:r>
            <a:r>
              <a:rPr lang="en-US" sz="3600" dirty="0" err="1"/>
              <a:t>pMOS</a:t>
            </a:r>
            <a:endParaRPr lang="ru-RU" sz="36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C1EE675-F255-4D14-A6BF-1CD0A8CB5B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328" t="61264" r="8194" b="14954"/>
          <a:stretch/>
        </p:blipFill>
        <p:spPr>
          <a:xfrm>
            <a:off x="7545960" y="2078183"/>
            <a:ext cx="3552943" cy="1486263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A1E6A4-1A9B-4238-B245-8CCC1AB2B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9330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F072EB7-3D2D-4689-9B5B-8FC890EBB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8D7429-ABA0-45AF-9278-3084F2DF5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153" y="563562"/>
            <a:ext cx="3762375" cy="38766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3584CE-45FC-48A6-9659-40D852638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8753" y="4717255"/>
            <a:ext cx="3276522" cy="1732669"/>
          </a:xfrm>
          <a:prstGeom prst="rect">
            <a:avLst/>
          </a:prstGeom>
        </p:spPr>
      </p:pic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BB2ED27F-ED0D-4E1D-9792-9CF7A3C12027}"/>
              </a:ext>
            </a:extLst>
          </p:cNvPr>
          <p:cNvGrpSpPr/>
          <p:nvPr/>
        </p:nvGrpSpPr>
        <p:grpSpPr>
          <a:xfrm>
            <a:off x="6710363" y="1757362"/>
            <a:ext cx="623887" cy="1438276"/>
            <a:chOff x="6710363" y="1757362"/>
            <a:chExt cx="623887" cy="1438276"/>
          </a:xfrm>
        </p:grpSpPr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B9C8D2E3-85DA-4E72-8413-64ADB05CC801}"/>
                </a:ext>
              </a:extLst>
            </p:cNvPr>
            <p:cNvCxnSpPr/>
            <p:nvPr/>
          </p:nvCxnSpPr>
          <p:spPr>
            <a:xfrm>
              <a:off x="6710363" y="2471738"/>
              <a:ext cx="22383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E855B04B-3889-4736-A621-D8A4952BC2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4200" y="2019300"/>
              <a:ext cx="0" cy="91916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EF69E374-1440-4473-82F2-CBD1DD6315BA}"/>
                </a:ext>
              </a:extLst>
            </p:cNvPr>
            <p:cNvCxnSpPr>
              <a:cxnSpLocks/>
            </p:cNvCxnSpPr>
            <p:nvPr/>
          </p:nvCxnSpPr>
          <p:spPr>
            <a:xfrm>
              <a:off x="6934200" y="2938463"/>
              <a:ext cx="4000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F77C1E1F-B692-4686-BF46-86FD5DEE966E}"/>
                </a:ext>
              </a:extLst>
            </p:cNvPr>
            <p:cNvCxnSpPr>
              <a:cxnSpLocks/>
            </p:cNvCxnSpPr>
            <p:nvPr/>
          </p:nvCxnSpPr>
          <p:spPr>
            <a:xfrm>
              <a:off x="6934200" y="2019300"/>
              <a:ext cx="27622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2EBAC458-37E0-47B7-8ACE-0CF0F768CF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34250" y="2671763"/>
              <a:ext cx="0" cy="52387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39DB130A-25E4-4FE8-9832-B241BA3B6D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34250" y="1757362"/>
              <a:ext cx="0" cy="523875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6D9EE098-F72D-4738-921E-ACE85A94C62B}"/>
                </a:ext>
              </a:extLst>
            </p:cNvPr>
            <p:cNvSpPr/>
            <p:nvPr/>
          </p:nvSpPr>
          <p:spPr>
            <a:xfrm>
              <a:off x="7215187" y="1966911"/>
              <a:ext cx="104775" cy="1047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76FD6538-5A50-487E-9968-8514F4C8EF5C}"/>
              </a:ext>
            </a:extLst>
          </p:cNvPr>
          <p:cNvGrpSpPr/>
          <p:nvPr/>
        </p:nvGrpSpPr>
        <p:grpSpPr>
          <a:xfrm>
            <a:off x="7367014" y="1452563"/>
            <a:ext cx="500636" cy="2057400"/>
            <a:chOff x="7367014" y="1452563"/>
            <a:chExt cx="500636" cy="2057400"/>
          </a:xfrm>
        </p:grpSpPr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A83D741F-B990-41DB-BB88-669C4F506E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4763" y="3195638"/>
              <a:ext cx="0" cy="314325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AFB420F2-DE36-43C6-AAF3-A1F6C9A03D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8075" y="2671762"/>
              <a:ext cx="0" cy="523875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A931AE8C-22AF-42FE-A464-4C1FE90F1A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8075" y="2671762"/>
              <a:ext cx="152399" cy="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9F75FBF7-F457-42C6-97E5-5A92361F16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5220" y="3195637"/>
              <a:ext cx="152399" cy="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5C192C8D-A275-447D-9FF2-46D5D42BCC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7619" y="2471738"/>
              <a:ext cx="250031" cy="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5ADF4EED-6D9B-44C3-9F54-9504582A6C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4763" y="2478882"/>
              <a:ext cx="0" cy="19288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6B290DC2-4F9F-4698-A8A0-5D3B03B8C660}"/>
                </a:ext>
              </a:extLst>
            </p:cNvPr>
            <p:cNvCxnSpPr>
              <a:cxnSpLocks/>
            </p:cNvCxnSpPr>
            <p:nvPr/>
          </p:nvCxnSpPr>
          <p:spPr>
            <a:xfrm>
              <a:off x="7429500" y="1452563"/>
              <a:ext cx="37147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DBB626BB-3A48-492B-81E4-B5EFC8F598AD}"/>
                </a:ext>
              </a:extLst>
            </p:cNvPr>
            <p:cNvCxnSpPr>
              <a:cxnSpLocks/>
            </p:cNvCxnSpPr>
            <p:nvPr/>
          </p:nvCxnSpPr>
          <p:spPr>
            <a:xfrm>
              <a:off x="7453312" y="1757362"/>
              <a:ext cx="17145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5016CAC6-6EF0-4C19-BDE1-CD25EB8203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4760" y="1452563"/>
              <a:ext cx="0" cy="30479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133E6D63-507B-4097-8334-C380C306C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7014" y="1925637"/>
              <a:ext cx="174405" cy="180977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0491700B-7257-4C59-B93E-FFF353202249}"/>
                </a:ext>
              </a:extLst>
            </p:cNvPr>
            <p:cNvCxnSpPr>
              <a:cxnSpLocks/>
            </p:cNvCxnSpPr>
            <p:nvPr/>
          </p:nvCxnSpPr>
          <p:spPr>
            <a:xfrm>
              <a:off x="7367014" y="1935162"/>
              <a:ext cx="174405" cy="171452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Группа 67">
            <a:extLst>
              <a:ext uri="{FF2B5EF4-FFF2-40B4-BE49-F238E27FC236}">
                <a16:creationId xmlns:a16="http://schemas.microsoft.com/office/drawing/2014/main" id="{2E3888B7-3A12-4EA0-9159-C46D178369F5}"/>
              </a:ext>
            </a:extLst>
          </p:cNvPr>
          <p:cNvGrpSpPr/>
          <p:nvPr/>
        </p:nvGrpSpPr>
        <p:grpSpPr>
          <a:xfrm>
            <a:off x="6710362" y="1450181"/>
            <a:ext cx="1157287" cy="2057400"/>
            <a:chOff x="4931309" y="1454945"/>
            <a:chExt cx="1157287" cy="2057400"/>
          </a:xfrm>
        </p:grpSpPr>
        <p:grpSp>
          <p:nvGrpSpPr>
            <p:cNvPr id="45" name="Группа 44">
              <a:extLst>
                <a:ext uri="{FF2B5EF4-FFF2-40B4-BE49-F238E27FC236}">
                  <a16:creationId xmlns:a16="http://schemas.microsoft.com/office/drawing/2014/main" id="{E4AB308E-59BA-45D0-AD42-DB0587A943D1}"/>
                </a:ext>
              </a:extLst>
            </p:cNvPr>
            <p:cNvGrpSpPr/>
            <p:nvPr/>
          </p:nvGrpSpPr>
          <p:grpSpPr>
            <a:xfrm>
              <a:off x="4931309" y="1759744"/>
              <a:ext cx="623887" cy="1438276"/>
              <a:chOff x="6710363" y="1757362"/>
              <a:chExt cx="623887" cy="1438276"/>
            </a:xfrm>
          </p:grpSpPr>
          <p:cxnSp>
            <p:nvCxnSpPr>
              <p:cNvPr id="46" name="Прямая соединительная линия 45">
                <a:extLst>
                  <a:ext uri="{FF2B5EF4-FFF2-40B4-BE49-F238E27FC236}">
                    <a16:creationId xmlns:a16="http://schemas.microsoft.com/office/drawing/2014/main" id="{DEC112CE-44F9-4FA2-AED8-549820F356BD}"/>
                  </a:ext>
                </a:extLst>
              </p:cNvPr>
              <p:cNvCxnSpPr/>
              <p:nvPr/>
            </p:nvCxnSpPr>
            <p:spPr>
              <a:xfrm>
                <a:off x="6710363" y="2471738"/>
                <a:ext cx="223837" cy="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Прямая соединительная линия 46">
                <a:extLst>
                  <a:ext uri="{FF2B5EF4-FFF2-40B4-BE49-F238E27FC236}">
                    <a16:creationId xmlns:a16="http://schemas.microsoft.com/office/drawing/2014/main" id="{488FDB1D-D24A-4660-BDDC-1F3BB45D6F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34200" y="2019300"/>
                <a:ext cx="0" cy="919163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Прямая соединительная линия 47">
                <a:extLst>
                  <a:ext uri="{FF2B5EF4-FFF2-40B4-BE49-F238E27FC236}">
                    <a16:creationId xmlns:a16="http://schemas.microsoft.com/office/drawing/2014/main" id="{35F95F15-29D8-42E8-9843-FE7BC69A7A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4200" y="2938463"/>
                <a:ext cx="400050" cy="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Прямая соединительная линия 48">
                <a:extLst>
                  <a:ext uri="{FF2B5EF4-FFF2-40B4-BE49-F238E27FC236}">
                    <a16:creationId xmlns:a16="http://schemas.microsoft.com/office/drawing/2014/main" id="{5B8E4BE3-ECB2-4CBC-98EC-4369E8B756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4200" y="2019300"/>
                <a:ext cx="276225" cy="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Прямая соединительная линия 49">
                <a:extLst>
                  <a:ext uri="{FF2B5EF4-FFF2-40B4-BE49-F238E27FC236}">
                    <a16:creationId xmlns:a16="http://schemas.microsoft.com/office/drawing/2014/main" id="{C63D26FF-54DE-4489-92B1-FB720CC5DA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34250" y="2671763"/>
                <a:ext cx="0" cy="523875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Прямая соединительная линия 50">
                <a:extLst>
                  <a:ext uri="{FF2B5EF4-FFF2-40B4-BE49-F238E27FC236}">
                    <a16:creationId xmlns:a16="http://schemas.microsoft.com/office/drawing/2014/main" id="{99D1AD47-ADA9-4FC9-AA0A-45BA4A4FC1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34250" y="1757362"/>
                <a:ext cx="0" cy="523875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Овал 51">
                <a:extLst>
                  <a:ext uri="{FF2B5EF4-FFF2-40B4-BE49-F238E27FC236}">
                    <a16:creationId xmlns:a16="http://schemas.microsoft.com/office/drawing/2014/main" id="{01BD8AA2-C5E3-4CD4-A603-36698B66D05F}"/>
                  </a:ext>
                </a:extLst>
              </p:cNvPr>
              <p:cNvSpPr/>
              <p:nvPr/>
            </p:nvSpPr>
            <p:spPr>
              <a:xfrm>
                <a:off x="7215187" y="1966911"/>
                <a:ext cx="104775" cy="10477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53" name="Группа 52">
              <a:extLst>
                <a:ext uri="{FF2B5EF4-FFF2-40B4-BE49-F238E27FC236}">
                  <a16:creationId xmlns:a16="http://schemas.microsoft.com/office/drawing/2014/main" id="{0A3F80F7-5869-4AB4-9EDA-EC346CFFF3A6}"/>
                </a:ext>
              </a:extLst>
            </p:cNvPr>
            <p:cNvGrpSpPr/>
            <p:nvPr/>
          </p:nvGrpSpPr>
          <p:grpSpPr>
            <a:xfrm>
              <a:off x="5621841" y="1454945"/>
              <a:ext cx="466755" cy="2057400"/>
              <a:chOff x="7400895" y="1452563"/>
              <a:chExt cx="466755" cy="2057400"/>
            </a:xfrm>
          </p:grpSpPr>
          <p:cxnSp>
            <p:nvCxnSpPr>
              <p:cNvPr id="54" name="Прямая соединительная линия 53">
                <a:extLst>
                  <a:ext uri="{FF2B5EF4-FFF2-40B4-BE49-F238E27FC236}">
                    <a16:creationId xmlns:a16="http://schemas.microsoft.com/office/drawing/2014/main" id="{92A0E963-CDA0-4668-9FAA-B4D275DCB7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24763" y="3195638"/>
                <a:ext cx="0" cy="314325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Прямая соединительная линия 55">
                <a:extLst>
                  <a:ext uri="{FF2B5EF4-FFF2-40B4-BE49-F238E27FC236}">
                    <a16:creationId xmlns:a16="http://schemas.microsoft.com/office/drawing/2014/main" id="{07D69A86-A6F9-4B3A-9682-C9F60C978F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53312" y="2270126"/>
                <a:ext cx="171448" cy="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Прямая соединительная линия 56">
                <a:extLst>
                  <a:ext uri="{FF2B5EF4-FFF2-40B4-BE49-F238E27FC236}">
                    <a16:creationId xmlns:a16="http://schemas.microsoft.com/office/drawing/2014/main" id="{6969C83C-322D-4E93-BFD6-A3F19FBABC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65220" y="3195637"/>
                <a:ext cx="152399" cy="1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Прямая соединительная линия 57">
                <a:extLst>
                  <a:ext uri="{FF2B5EF4-FFF2-40B4-BE49-F238E27FC236}">
                    <a16:creationId xmlns:a16="http://schemas.microsoft.com/office/drawing/2014/main" id="{AC71BF63-6075-4CA7-BAE0-FC6F91789E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17619" y="2471738"/>
                <a:ext cx="250031" cy="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Прямая соединительная линия 58">
                <a:extLst>
                  <a:ext uri="{FF2B5EF4-FFF2-40B4-BE49-F238E27FC236}">
                    <a16:creationId xmlns:a16="http://schemas.microsoft.com/office/drawing/2014/main" id="{3130F9EB-932C-476C-9466-B6AD5ADFE6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24760" y="2283619"/>
                <a:ext cx="0" cy="19288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Прямая соединительная линия 59">
                <a:extLst>
                  <a:ext uri="{FF2B5EF4-FFF2-40B4-BE49-F238E27FC236}">
                    <a16:creationId xmlns:a16="http://schemas.microsoft.com/office/drawing/2014/main" id="{5B44DFE8-6D85-40AE-AC6A-B54C2629AD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9500" y="1452563"/>
                <a:ext cx="37147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Прямая соединительная линия 60">
                <a:extLst>
                  <a:ext uri="{FF2B5EF4-FFF2-40B4-BE49-F238E27FC236}">
                    <a16:creationId xmlns:a16="http://schemas.microsoft.com/office/drawing/2014/main" id="{F4CE16FA-CB42-483E-999C-735D3BA409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53312" y="1757362"/>
                <a:ext cx="171451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Прямая соединительная линия 61">
                <a:extLst>
                  <a:ext uri="{FF2B5EF4-FFF2-40B4-BE49-F238E27FC236}">
                    <a16:creationId xmlns:a16="http://schemas.microsoft.com/office/drawing/2014/main" id="{0696FE80-9C00-4B41-B8E4-4BAABED64A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24760" y="1452563"/>
                <a:ext cx="0" cy="304799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Прямая соединительная линия 62">
                <a:extLst>
                  <a:ext uri="{FF2B5EF4-FFF2-40B4-BE49-F238E27FC236}">
                    <a16:creationId xmlns:a16="http://schemas.microsoft.com/office/drawing/2014/main" id="{2706223D-FF8E-45CB-87E2-540F8870A2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00895" y="2855118"/>
                <a:ext cx="174405" cy="180977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Прямая соединительная линия 63">
                <a:extLst>
                  <a:ext uri="{FF2B5EF4-FFF2-40B4-BE49-F238E27FC236}">
                    <a16:creationId xmlns:a16="http://schemas.microsoft.com/office/drawing/2014/main" id="{C762AE31-E664-4DAF-9E1E-B699536185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00895" y="2864643"/>
                <a:ext cx="174405" cy="171452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7" name="Прямая соединительная линия 66">
              <a:extLst>
                <a:ext uri="{FF2B5EF4-FFF2-40B4-BE49-F238E27FC236}">
                  <a16:creationId xmlns:a16="http://schemas.microsoft.com/office/drawing/2014/main" id="{700A1709-9852-4739-8918-65717C4670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4258" y="1757362"/>
              <a:ext cx="0" cy="52387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Заголовок 1">
            <a:extLst>
              <a:ext uri="{FF2B5EF4-FFF2-40B4-BE49-F238E27FC236}">
                <a16:creationId xmlns:a16="http://schemas.microsoft.com/office/drawing/2014/main" id="{05CD9F88-444F-4EE1-AB05-9AE09E217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4681" y="4282664"/>
            <a:ext cx="3762375" cy="869182"/>
          </a:xfrm>
        </p:spPr>
        <p:txBody>
          <a:bodyPr>
            <a:noAutofit/>
          </a:bodyPr>
          <a:lstStyle/>
          <a:p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Схемотехника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1E54523-133E-4A2C-9420-9D6DA5D1C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9700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F072EB7-3D2D-4689-9B5B-8FC890EBB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8095C97-B4B5-455F-82E7-71375D617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291" y="1072428"/>
            <a:ext cx="3848100" cy="31337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4F0CFF-F5A3-4E62-B03B-40B70A402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8153" y="4512901"/>
            <a:ext cx="3000375" cy="203835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FA478F9-849D-4F2A-B256-00BF27373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899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F072EB7-3D2D-4689-9B5B-8FC890EBB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6433BEC-F6E5-4D5C-BE94-84FEEB524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366" y="757671"/>
            <a:ext cx="4171950" cy="348615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70A823-E219-4E17-8DF8-6BBC3D8E7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903" y="4512685"/>
            <a:ext cx="3190875" cy="2076450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1B913AB-4BF4-4A3A-9143-275545C6C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0050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0CD3B1C-7745-4C66-BD4A-BFF16E4B6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" y="157162"/>
            <a:ext cx="12106275" cy="6543675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B8D4E70-FB58-4981-BB6C-0F06A4BF2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0205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47F5C1-9381-4D4D-A1B3-95DE09C36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Учебный план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835877-E117-4080-B68C-147E17464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8174"/>
            <a:ext cx="7899400" cy="4949826"/>
          </a:xfrm>
        </p:spPr>
        <p:txBody>
          <a:bodyPr>
            <a:normAutofit lnSpcReduction="10000"/>
          </a:bodyPr>
          <a:lstStyle/>
          <a:p>
            <a:r>
              <a:rPr lang="ru-RU" sz="2400" dirty="0"/>
              <a:t>Основные концепции</a:t>
            </a:r>
          </a:p>
          <a:p>
            <a:pPr lvl="1"/>
            <a:r>
              <a:rPr lang="ru-RU" sz="2000" dirty="0"/>
              <a:t>Основные понятия (процессор, архитектура и т.п.)</a:t>
            </a:r>
            <a:endParaRPr lang="ru-RU" sz="2000" dirty="0">
              <a:solidFill>
                <a:srgbClr val="FF0000"/>
              </a:solidFill>
            </a:endParaRPr>
          </a:p>
          <a:p>
            <a:pPr lvl="1"/>
            <a:r>
              <a:rPr lang="ru-RU" sz="2000" dirty="0"/>
              <a:t>Как работает ПЛИС, что такое </a:t>
            </a:r>
            <a:r>
              <a:rPr lang="en-US" sz="2000" dirty="0"/>
              <a:t>HDL, </a:t>
            </a:r>
            <a:r>
              <a:rPr lang="ru-RU" sz="2000" dirty="0"/>
              <a:t>описание модуля</a:t>
            </a:r>
          </a:p>
          <a:p>
            <a:r>
              <a:rPr lang="ru-RU" sz="2400" dirty="0"/>
              <a:t>Цифровая арифметика. АЛУ</a:t>
            </a:r>
          </a:p>
          <a:p>
            <a:r>
              <a:rPr lang="ru-RU" sz="2400" dirty="0"/>
              <a:t>Последовательная логика. Память</a:t>
            </a:r>
          </a:p>
          <a:p>
            <a:r>
              <a:rPr lang="ru-RU" sz="2400" dirty="0"/>
              <a:t>Архитектура </a:t>
            </a:r>
            <a:r>
              <a:rPr lang="en-US" sz="2400" dirty="0"/>
              <a:t>RISC-V</a:t>
            </a:r>
            <a:endParaRPr lang="ru-RU" sz="2400" dirty="0"/>
          </a:p>
          <a:p>
            <a:r>
              <a:rPr lang="ru-RU" sz="2400" dirty="0"/>
              <a:t>Однотактный, </a:t>
            </a:r>
            <a:r>
              <a:rPr lang="ru-RU" sz="2400" dirty="0" err="1"/>
              <a:t>многотактный</a:t>
            </a:r>
            <a:r>
              <a:rPr lang="ru-RU" sz="2400" dirty="0"/>
              <a:t> процессор </a:t>
            </a:r>
            <a:r>
              <a:rPr lang="en-US" sz="2400" dirty="0"/>
              <a:t>RISC-V</a:t>
            </a:r>
            <a:endParaRPr lang="ru-RU" sz="2400" dirty="0"/>
          </a:p>
          <a:p>
            <a:r>
              <a:rPr lang="ru-RU" sz="2400" dirty="0"/>
              <a:t>Конвейерный процессор </a:t>
            </a:r>
            <a:r>
              <a:rPr lang="en-US" sz="2400" dirty="0"/>
              <a:t>RISC-V</a:t>
            </a:r>
            <a:endParaRPr lang="ru-RU" sz="2400" dirty="0"/>
          </a:p>
          <a:p>
            <a:r>
              <a:rPr lang="ru-RU" sz="2400" dirty="0"/>
              <a:t>Виды и классификации архитектур</a:t>
            </a:r>
          </a:p>
          <a:p>
            <a:r>
              <a:rPr lang="ru-RU" sz="2400" dirty="0"/>
              <a:t>Подсистема прерывания</a:t>
            </a:r>
          </a:p>
          <a:p>
            <a:r>
              <a:rPr lang="ru-RU" sz="2400" dirty="0"/>
              <a:t>Подсистема памяти (основная, кэш, виртуальная)</a:t>
            </a:r>
          </a:p>
          <a:p>
            <a:r>
              <a:rPr lang="ru-RU" sz="2400" dirty="0"/>
              <a:t>Подсистема ввода-вывода, шины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552F19C-7B56-48B2-9862-E6595F0BA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2</a:t>
            </a:fld>
            <a:endParaRPr lang="ru-RU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AF67C746-D92A-4AFD-9352-5869E5079391}"/>
              </a:ext>
            </a:extLst>
          </p:cNvPr>
          <p:cNvSpPr txBox="1">
            <a:spLocks/>
          </p:cNvSpPr>
          <p:nvPr/>
        </p:nvSpPr>
        <p:spPr>
          <a:xfrm>
            <a:off x="7359650" y="2582546"/>
            <a:ext cx="4502424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/>
              <a:t>&lt;- </a:t>
            </a:r>
            <a:r>
              <a:rPr lang="ru-RU" b="1" dirty="0"/>
              <a:t>допуск к первой лабе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8BA2753-F47D-47DB-A59A-1E2D32E78EC3}"/>
              </a:ext>
            </a:extLst>
          </p:cNvPr>
          <p:cNvSpPr txBox="1">
            <a:spLocks/>
          </p:cNvSpPr>
          <p:nvPr/>
        </p:nvSpPr>
        <p:spPr>
          <a:xfrm>
            <a:off x="7359650" y="2257528"/>
            <a:ext cx="4502424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>
                <a:solidFill>
                  <a:schemeClr val="accent1"/>
                </a:solidFill>
              </a:rPr>
              <a:t>&lt;- </a:t>
            </a:r>
            <a:r>
              <a:rPr lang="ru-RU" dirty="0">
                <a:solidFill>
                  <a:schemeClr val="accent1"/>
                </a:solidFill>
              </a:rPr>
              <a:t>первая лекция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79F80651-5EFE-4A95-87E2-57FDCA40660E}"/>
              </a:ext>
            </a:extLst>
          </p:cNvPr>
          <p:cNvSpPr txBox="1">
            <a:spLocks/>
          </p:cNvSpPr>
          <p:nvPr/>
        </p:nvSpPr>
        <p:spPr>
          <a:xfrm>
            <a:off x="7359650" y="2959736"/>
            <a:ext cx="4502424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&lt;- </a:t>
            </a:r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1,2 лабы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BB52FF14-3131-4D82-928C-50E4298BE5CB}"/>
              </a:ext>
            </a:extLst>
          </p:cNvPr>
          <p:cNvSpPr txBox="1">
            <a:spLocks/>
          </p:cNvSpPr>
          <p:nvPr/>
        </p:nvSpPr>
        <p:spPr>
          <a:xfrm>
            <a:off x="7359650" y="3336926"/>
            <a:ext cx="4502424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&lt;- </a:t>
            </a:r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3 лаба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E0847D9A-AA6F-4E63-BFC3-53A5254BBDAA}"/>
              </a:ext>
            </a:extLst>
          </p:cNvPr>
          <p:cNvSpPr txBox="1">
            <a:spLocks/>
          </p:cNvSpPr>
          <p:nvPr/>
        </p:nvSpPr>
        <p:spPr>
          <a:xfrm>
            <a:off x="7359650" y="3835502"/>
            <a:ext cx="4502424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>
                <a:solidFill>
                  <a:schemeClr val="accent1"/>
                </a:solidFill>
              </a:rPr>
              <a:t>&lt;- </a:t>
            </a:r>
            <a:r>
              <a:rPr lang="ru-RU" dirty="0">
                <a:solidFill>
                  <a:schemeClr val="accent1"/>
                </a:solidFill>
              </a:rPr>
              <a:t>вторая лекция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BF1F0CB7-CB04-4BAE-A3EC-CD64EB9B4D92}"/>
              </a:ext>
            </a:extLst>
          </p:cNvPr>
          <p:cNvSpPr txBox="1">
            <a:spLocks/>
          </p:cNvSpPr>
          <p:nvPr/>
        </p:nvSpPr>
        <p:spPr>
          <a:xfrm>
            <a:off x="7359650" y="4235550"/>
            <a:ext cx="4502424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>
                <a:solidFill>
                  <a:schemeClr val="accent1"/>
                </a:solidFill>
              </a:rPr>
              <a:t>&lt;- </a:t>
            </a:r>
            <a:r>
              <a:rPr lang="ru-RU" dirty="0">
                <a:solidFill>
                  <a:schemeClr val="accent1"/>
                </a:solidFill>
              </a:rPr>
              <a:t>третья лекция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AFE7B074-FF31-4C01-914F-3C685DD87E4D}"/>
              </a:ext>
            </a:extLst>
          </p:cNvPr>
          <p:cNvSpPr txBox="1">
            <a:spLocks/>
          </p:cNvSpPr>
          <p:nvPr/>
        </p:nvSpPr>
        <p:spPr>
          <a:xfrm>
            <a:off x="7359650" y="4635598"/>
            <a:ext cx="4502424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>
                <a:solidFill>
                  <a:schemeClr val="accent1"/>
                </a:solidFill>
              </a:rPr>
              <a:t>&lt;- </a:t>
            </a:r>
            <a:r>
              <a:rPr lang="ru-RU" dirty="0">
                <a:solidFill>
                  <a:schemeClr val="accent1"/>
                </a:solidFill>
              </a:rPr>
              <a:t>четвертая лекция</a:t>
            </a: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5DE283F7-FDCB-40B7-9849-11F381B33B2C}"/>
              </a:ext>
            </a:extLst>
          </p:cNvPr>
          <p:cNvSpPr txBox="1">
            <a:spLocks/>
          </p:cNvSpPr>
          <p:nvPr/>
        </p:nvSpPr>
        <p:spPr>
          <a:xfrm>
            <a:off x="7359650" y="5035646"/>
            <a:ext cx="4502424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>
                <a:solidFill>
                  <a:schemeClr val="accent1"/>
                </a:solidFill>
              </a:rPr>
              <a:t>&lt;- </a:t>
            </a:r>
            <a:r>
              <a:rPr lang="ru-RU" dirty="0">
                <a:solidFill>
                  <a:schemeClr val="accent1"/>
                </a:solidFill>
              </a:rPr>
              <a:t>пятая лекция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DAAEAE69-72B9-4779-94A7-9DB42E83CF17}"/>
              </a:ext>
            </a:extLst>
          </p:cNvPr>
          <p:cNvSpPr txBox="1">
            <a:spLocks/>
          </p:cNvSpPr>
          <p:nvPr/>
        </p:nvSpPr>
        <p:spPr>
          <a:xfrm>
            <a:off x="7359650" y="5423000"/>
            <a:ext cx="4502424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>
                <a:solidFill>
                  <a:schemeClr val="accent1"/>
                </a:solidFill>
              </a:rPr>
              <a:t>&lt;- </a:t>
            </a:r>
            <a:r>
              <a:rPr lang="ru-RU" dirty="0">
                <a:solidFill>
                  <a:schemeClr val="accent1"/>
                </a:solidFill>
              </a:rPr>
              <a:t>шестая лекция</a:t>
            </a: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2AB29226-3919-431D-9402-A9C82EF67886}"/>
              </a:ext>
            </a:extLst>
          </p:cNvPr>
          <p:cNvSpPr txBox="1">
            <a:spLocks/>
          </p:cNvSpPr>
          <p:nvPr/>
        </p:nvSpPr>
        <p:spPr>
          <a:xfrm>
            <a:off x="7400788" y="5889675"/>
            <a:ext cx="4502424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>
                <a:solidFill>
                  <a:schemeClr val="accent1"/>
                </a:solidFill>
              </a:rPr>
              <a:t>&lt;- </a:t>
            </a:r>
            <a:r>
              <a:rPr lang="ru-RU" dirty="0">
                <a:solidFill>
                  <a:schemeClr val="accent1"/>
                </a:solidFill>
              </a:rPr>
              <a:t>седьмая лекция</a:t>
            </a: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BE3296B4-409F-416A-A47A-04CAEF58A166}"/>
              </a:ext>
            </a:extLst>
          </p:cNvPr>
          <p:cNvSpPr txBox="1">
            <a:spLocks/>
          </p:cNvSpPr>
          <p:nvPr/>
        </p:nvSpPr>
        <p:spPr>
          <a:xfrm>
            <a:off x="7400788" y="6266865"/>
            <a:ext cx="4502424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>
                <a:solidFill>
                  <a:schemeClr val="accent1"/>
                </a:solidFill>
              </a:rPr>
              <a:t>&lt;- </a:t>
            </a:r>
            <a:r>
              <a:rPr lang="ru-RU" dirty="0">
                <a:solidFill>
                  <a:schemeClr val="accent1"/>
                </a:solidFill>
              </a:rPr>
              <a:t>восьмая лекция</a:t>
            </a:r>
          </a:p>
        </p:txBody>
      </p:sp>
    </p:spTree>
    <p:extLst>
      <p:ext uri="{BB962C8B-B14F-4D97-AF65-F5344CB8AC3E}">
        <p14:creationId xmlns:p14="http://schemas.microsoft.com/office/powerpoint/2010/main" val="3159013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4" name="Picture 6" descr="https://habrastorage.org/files/916/fe7/0e1/916fe70e1ce044cc87bc9efd9b7ae166.gif">
            <a:extLst>
              <a:ext uri="{FF2B5EF4-FFF2-40B4-BE49-F238E27FC236}">
                <a16:creationId xmlns:a16="http://schemas.microsoft.com/office/drawing/2014/main" id="{BE8963BE-45DA-41B4-AD79-2C43A459973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183" y="1458102"/>
            <a:ext cx="257175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https://habrastorage.org/files/08f/f07/772/08ff0777259d4550aa205d1008f2fcb8.jpg">
            <a:extLst>
              <a:ext uri="{FF2B5EF4-FFF2-40B4-BE49-F238E27FC236}">
                <a16:creationId xmlns:a16="http://schemas.microsoft.com/office/drawing/2014/main" id="{86D9D69C-5B89-460D-84A7-893B3037F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4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s://habrastorage.org/files/371/833/691/3718336913c447b097ce3362817bd04c.gif">
            <a:extLst>
              <a:ext uri="{FF2B5EF4-FFF2-40B4-BE49-F238E27FC236}">
                <a16:creationId xmlns:a16="http://schemas.microsoft.com/office/drawing/2014/main" id="{F1CDFB9C-8A53-4439-981D-52BC2A05FE6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670" y="1558115"/>
            <a:ext cx="2562225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91E66E0-D591-4A3D-B04C-DA64D78CF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115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6155AF-37CE-4A5B-BA7C-3A1231DD8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FC95F55-5C5E-40ED-87F1-7744C902C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4681" y="3429000"/>
            <a:ext cx="3762375" cy="869182"/>
          </a:xfrm>
        </p:spPr>
        <p:txBody>
          <a:bodyPr>
            <a:noAutofit/>
          </a:bodyPr>
          <a:lstStyle/>
          <a:p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Цифровая схемотехника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1734753-818F-4B2B-AE8E-6FFB5B70C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8689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95CB6AA-3539-43A6-9CC8-F2F4D263F661}"/>
              </a:ext>
            </a:extLst>
          </p:cNvPr>
          <p:cNvSpPr/>
          <p:nvPr/>
        </p:nvSpPr>
        <p:spPr>
          <a:xfrm>
            <a:off x="0" y="2579914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75E50A-F076-4BF9-8835-F8DDE0E14E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39121" r="4663" b="51209"/>
          <a:stretch/>
        </p:blipFill>
        <p:spPr>
          <a:xfrm>
            <a:off x="80387" y="2682910"/>
            <a:ext cx="2612572" cy="663191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9D722AB-57FB-496C-9C25-93517649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22</a:t>
            </a:fld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2A07CBB4-5D94-4D76-B793-293BF76B4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380" y="2650250"/>
            <a:ext cx="9096013" cy="12585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физическая модель, которая устанавливает состав, порядок и  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принципы взаимодействия основных функциональных частей 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процессора (структурная организация)</a:t>
            </a:r>
          </a:p>
        </p:txBody>
      </p:sp>
    </p:spTree>
    <p:extLst>
      <p:ext uri="{BB962C8B-B14F-4D97-AF65-F5344CB8AC3E}">
        <p14:creationId xmlns:p14="http://schemas.microsoft.com/office/powerpoint/2010/main" val="4234186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1AB2C0E-8A9F-48AE-AEE2-7F6EE18BE268}"/>
              </a:ext>
            </a:extLst>
          </p:cNvPr>
          <p:cNvSpPr/>
          <p:nvPr/>
        </p:nvSpPr>
        <p:spPr>
          <a:xfrm>
            <a:off x="0" y="1725812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27DC83C-0AB1-49A2-8316-E82D200DB9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26081" r="4663" b="64396"/>
          <a:stretch/>
        </p:blipFill>
        <p:spPr>
          <a:xfrm>
            <a:off x="80387" y="1788608"/>
            <a:ext cx="2612572" cy="65314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D62A06B-084E-4A06-BE63-406885A8D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23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3661BA2A-1D53-4533-8D8B-B0EF3EC87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380" y="1951885"/>
            <a:ext cx="9096013" cy="86918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абстрактная модель функциональных возможностей процессора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(средства, которыми может пользоваться программист 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функциональная организация)</a:t>
            </a:r>
          </a:p>
        </p:txBody>
      </p:sp>
    </p:spTree>
    <p:extLst>
      <p:ext uri="{BB962C8B-B14F-4D97-AF65-F5344CB8AC3E}">
        <p14:creationId xmlns:p14="http://schemas.microsoft.com/office/powerpoint/2010/main" val="3182629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FC95F55-5C5E-40ED-87F1-7744C902C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4681" y="846575"/>
            <a:ext cx="3762375" cy="869182"/>
          </a:xfrm>
        </p:spPr>
        <p:txBody>
          <a:bodyPr>
            <a:noAutofit/>
          </a:bodyPr>
          <a:lstStyle/>
          <a:p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Операционные системы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3FC3E1C-19DB-49B9-916F-9E8807757F17}"/>
              </a:ext>
            </a:extLst>
          </p:cNvPr>
          <p:cNvSpPr/>
          <p:nvPr/>
        </p:nvSpPr>
        <p:spPr>
          <a:xfrm>
            <a:off x="0" y="861656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FF8FC3-AFEA-41B3-BA62-068EFC3E0E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13187" r="4663" b="75825"/>
          <a:stretch/>
        </p:blipFill>
        <p:spPr>
          <a:xfrm>
            <a:off x="80387" y="904353"/>
            <a:ext cx="2612572" cy="753626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6BDD20B-9A10-4428-B64D-B88098963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284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FC95F55-5C5E-40ED-87F1-7744C902C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4681" y="0"/>
            <a:ext cx="3762375" cy="869182"/>
          </a:xfrm>
        </p:spPr>
        <p:txBody>
          <a:bodyPr>
            <a:noAutofit/>
          </a:bodyPr>
          <a:lstStyle/>
          <a:p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Программирование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4372CE0-8053-4B18-B241-473ADD5693A4}"/>
              </a:ext>
            </a:extLst>
          </p:cNvPr>
          <p:cNvSpPr/>
          <p:nvPr/>
        </p:nvSpPr>
        <p:spPr>
          <a:xfrm>
            <a:off x="0" y="7551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0B7E149-E2D7-47E1-8381-C348146F5D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588" r="4663" b="88424"/>
          <a:stretch/>
        </p:blipFill>
        <p:spPr>
          <a:xfrm>
            <a:off x="80387" y="40193"/>
            <a:ext cx="2612572" cy="753627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488D297-1E4D-46B0-BD7B-3CA4CC5EF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1430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1E56B60-05DC-4194-9F3A-49738842E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" y="0"/>
            <a:ext cx="2824681" cy="6858000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125EE090-852E-42EC-AA23-A9B7C92E9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6197" y="570244"/>
            <a:ext cx="8309987" cy="5717512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ru-RU" b="1" dirty="0">
                <a:solidFill>
                  <a:schemeClr val="accent1">
                    <a:lumMod val="75000"/>
                  </a:schemeClr>
                </a:solidFill>
                <a:latin typeface="Cormorant" panose="00000500000000000000" pitchFamily="50" charset="-52"/>
              </a:rPr>
              <a:t>Иерархичность</a:t>
            </a:r>
            <a:r>
              <a:rPr lang="ru-RU" dirty="0">
                <a:latin typeface="Cormorant" panose="00000500000000000000" pitchFamily="50" charset="-52"/>
              </a:rPr>
              <a:t> – предполагает разделение системы на отдельные модули, а затем последующее разделение каждого такого модуля на фрагменты до уровня, позволяющего легко понять поведение каждого конкретного фрагмента</a:t>
            </a:r>
          </a:p>
          <a:p>
            <a:pPr>
              <a:spcAft>
                <a:spcPts val="1200"/>
              </a:spcAft>
            </a:pPr>
            <a:r>
              <a:rPr lang="ru-RU" b="1" dirty="0">
                <a:solidFill>
                  <a:schemeClr val="accent1">
                    <a:lumMod val="75000"/>
                  </a:schemeClr>
                </a:solidFill>
                <a:latin typeface="Cormorant" panose="00000500000000000000" pitchFamily="50" charset="-52"/>
              </a:rPr>
              <a:t>Модульность</a:t>
            </a:r>
            <a:r>
              <a:rPr lang="ru-RU" dirty="0">
                <a:latin typeface="Cormorant" panose="00000500000000000000" pitchFamily="50" charset="-52"/>
              </a:rPr>
              <a:t> – требует, чтобы каждый модуль в системе имел четко определенную функциональность и набор интерфейсов и мог быть легко и без непредвиденных побочных эффектов соединен с другими модулями системы</a:t>
            </a:r>
          </a:p>
          <a:p>
            <a:pPr>
              <a:spcAft>
                <a:spcPts val="1200"/>
              </a:spcAft>
            </a:pPr>
            <a:r>
              <a:rPr lang="ru-RU" b="1" dirty="0">
                <a:solidFill>
                  <a:schemeClr val="accent1">
                    <a:lumMod val="75000"/>
                  </a:schemeClr>
                </a:solidFill>
                <a:latin typeface="Cormorant" panose="00000500000000000000" pitchFamily="50" charset="-52"/>
              </a:rPr>
              <a:t>Регулярность</a:t>
            </a:r>
            <a:r>
              <a:rPr lang="ru-RU" dirty="0">
                <a:latin typeface="Cormorant" panose="00000500000000000000" pitchFamily="50" charset="-52"/>
              </a:rPr>
              <a:t> – принцип регулярности требует соблюдения единообразия при проектировании отдельных модулей системы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B88222A-DE81-4C22-B22C-93A148254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979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950202D-B227-4345-9FC5-CE1C029A99F1}"/>
              </a:ext>
            </a:extLst>
          </p:cNvPr>
          <p:cNvSpPr/>
          <p:nvPr/>
        </p:nvSpPr>
        <p:spPr>
          <a:xfrm>
            <a:off x="7116649" y="3276597"/>
            <a:ext cx="1429469" cy="16089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Регистровый файл</a:t>
            </a:r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414BE5A3-C0D9-4224-9168-DE02B21EBCC7}"/>
              </a:ext>
            </a:extLst>
          </p:cNvPr>
          <p:cNvSpPr/>
          <p:nvPr/>
        </p:nvSpPr>
        <p:spPr>
          <a:xfrm>
            <a:off x="7051431" y="1970939"/>
            <a:ext cx="2702157" cy="63304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/>
                </a:solidFill>
              </a:rPr>
              <a:t>Устройство управления</a:t>
            </a:r>
          </a:p>
        </p:txBody>
      </p: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12F7D594-70DD-4AC0-B61F-7ECF73CE4980}"/>
              </a:ext>
            </a:extLst>
          </p:cNvPr>
          <p:cNvGrpSpPr/>
          <p:nvPr/>
        </p:nvGrpSpPr>
        <p:grpSpPr>
          <a:xfrm>
            <a:off x="9205546" y="3512524"/>
            <a:ext cx="595708" cy="1137140"/>
            <a:chOff x="9205546" y="3512524"/>
            <a:chExt cx="595708" cy="1137140"/>
          </a:xfrm>
        </p:grpSpPr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5AA4C3C8-EAE5-49DA-878E-59B0C8704C95}"/>
                </a:ext>
              </a:extLst>
            </p:cNvPr>
            <p:cNvGrpSpPr/>
            <p:nvPr/>
          </p:nvGrpSpPr>
          <p:grpSpPr>
            <a:xfrm>
              <a:off x="9205546" y="3512524"/>
              <a:ext cx="548055" cy="1137140"/>
              <a:chOff x="1485899" y="1582615"/>
              <a:chExt cx="548055" cy="1137140"/>
            </a:xfrm>
          </p:grpSpPr>
          <p:cxnSp>
            <p:nvCxnSpPr>
              <p:cNvPr id="6" name="Прямая соединительная линия 5">
                <a:extLst>
                  <a:ext uri="{FF2B5EF4-FFF2-40B4-BE49-F238E27FC236}">
                    <a16:creationId xmlns:a16="http://schemas.microsoft.com/office/drawing/2014/main" id="{2E1C0C45-FDD5-4595-9760-E45A0BA2EF30}"/>
                  </a:ext>
                </a:extLst>
              </p:cNvPr>
              <p:cNvCxnSpPr/>
              <p:nvPr/>
            </p:nvCxnSpPr>
            <p:spPr>
              <a:xfrm>
                <a:off x="1485900" y="1582615"/>
                <a:ext cx="0" cy="49237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Прямая соединительная линия 6">
                <a:extLst>
                  <a:ext uri="{FF2B5EF4-FFF2-40B4-BE49-F238E27FC236}">
                    <a16:creationId xmlns:a16="http://schemas.microsoft.com/office/drawing/2014/main" id="{BE6024B9-F593-4263-90CE-B42FCA7F3F70}"/>
                  </a:ext>
                </a:extLst>
              </p:cNvPr>
              <p:cNvCxnSpPr/>
              <p:nvPr/>
            </p:nvCxnSpPr>
            <p:spPr>
              <a:xfrm>
                <a:off x="1485900" y="2227385"/>
                <a:ext cx="0" cy="49237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Прямая соединительная линия 7">
                <a:extLst>
                  <a:ext uri="{FF2B5EF4-FFF2-40B4-BE49-F238E27FC236}">
                    <a16:creationId xmlns:a16="http://schemas.microsoft.com/office/drawing/2014/main" id="{808AEC2C-AB4E-48DB-94CA-A8AFC112D5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33954" y="1714499"/>
                <a:ext cx="0" cy="8733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Прямая соединительная линия 9">
                <a:extLst>
                  <a:ext uri="{FF2B5EF4-FFF2-40B4-BE49-F238E27FC236}">
                    <a16:creationId xmlns:a16="http://schemas.microsoft.com/office/drawing/2014/main" id="{777FFAF6-77BA-45A1-82E5-1F9FC0C88B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5900" y="1582615"/>
                <a:ext cx="548054" cy="13188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Прямая соединительная линия 12">
                <a:extLst>
                  <a:ext uri="{FF2B5EF4-FFF2-40B4-BE49-F238E27FC236}">
                    <a16:creationId xmlns:a16="http://schemas.microsoft.com/office/drawing/2014/main" id="{93888CE4-84FD-430B-8BE8-D17E4B3A64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85900" y="2587871"/>
                <a:ext cx="548054" cy="13188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3701FA24-FC45-4843-B719-80C40D3DD2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5899" y="2085243"/>
                <a:ext cx="274028" cy="6594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Прямая соединительная линия 19">
                <a:extLst>
                  <a:ext uri="{FF2B5EF4-FFF2-40B4-BE49-F238E27FC236}">
                    <a16:creationId xmlns:a16="http://schemas.microsoft.com/office/drawing/2014/main" id="{F0180F2B-FD1E-4973-87E3-0219B1B8E6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85900" y="2151185"/>
                <a:ext cx="274027" cy="6594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B5B8CE6-6917-4ACD-BA5D-75F7F3288B05}"/>
                </a:ext>
              </a:extLst>
            </p:cNvPr>
            <p:cNvSpPr txBox="1"/>
            <p:nvPr/>
          </p:nvSpPr>
          <p:spPr>
            <a:xfrm rot="16200000">
              <a:off x="9326284" y="3896427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АЛУ</a:t>
              </a:r>
            </a:p>
          </p:txBody>
        </p:sp>
      </p:grp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1BF6B795-2B54-4CE1-98FC-7BB693961AC6}"/>
              </a:ext>
            </a:extLst>
          </p:cNvPr>
          <p:cNvSpPr/>
          <p:nvPr/>
        </p:nvSpPr>
        <p:spPr>
          <a:xfrm>
            <a:off x="2013440" y="1970940"/>
            <a:ext cx="2066192" cy="29161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Основная память</a:t>
            </a:r>
          </a:p>
        </p:txBody>
      </p: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279A835F-9158-4397-9A34-AAE5D7FE1BC2}"/>
              </a:ext>
            </a:extLst>
          </p:cNvPr>
          <p:cNvGrpSpPr/>
          <p:nvPr/>
        </p:nvGrpSpPr>
        <p:grpSpPr>
          <a:xfrm>
            <a:off x="6646985" y="3790789"/>
            <a:ext cx="3455377" cy="1423049"/>
            <a:chOff x="6646985" y="3790789"/>
            <a:chExt cx="3455377" cy="1423049"/>
          </a:xfrm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95F4FD5F-8F6E-4A28-AD41-441B97F627B3}"/>
                </a:ext>
              </a:extLst>
            </p:cNvPr>
            <p:cNvCxnSpPr>
              <a:cxnSpLocks/>
            </p:cNvCxnSpPr>
            <p:nvPr/>
          </p:nvCxnSpPr>
          <p:spPr>
            <a:xfrm>
              <a:off x="8546118" y="3790789"/>
              <a:ext cx="65942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FCB364AE-2CCD-4612-930F-0AD6DF4D9099}"/>
                </a:ext>
              </a:extLst>
            </p:cNvPr>
            <p:cNvCxnSpPr>
              <a:cxnSpLocks/>
            </p:cNvCxnSpPr>
            <p:nvPr/>
          </p:nvCxnSpPr>
          <p:spPr>
            <a:xfrm>
              <a:off x="8546118" y="4403479"/>
              <a:ext cx="65942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0B085C5F-4021-4DA3-B93E-0F24667A3413}"/>
                </a:ext>
              </a:extLst>
            </p:cNvPr>
            <p:cNvCxnSpPr>
              <a:cxnSpLocks/>
            </p:cNvCxnSpPr>
            <p:nvPr/>
          </p:nvCxnSpPr>
          <p:spPr>
            <a:xfrm>
              <a:off x="9753588" y="4081093"/>
              <a:ext cx="348774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5ED2D4FA-409D-4981-893A-1F6DD68381AB}"/>
                </a:ext>
              </a:extLst>
            </p:cNvPr>
            <p:cNvCxnSpPr/>
            <p:nvPr/>
          </p:nvCxnSpPr>
          <p:spPr>
            <a:xfrm>
              <a:off x="10102362" y="4081093"/>
              <a:ext cx="0" cy="113274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9CE35C47-B861-4E40-8A0D-9CFB4B2B06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6985" y="5213838"/>
              <a:ext cx="345537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121D50D3-B2DA-44DC-BC9C-5040F5E7E437}"/>
                </a:ext>
              </a:extLst>
            </p:cNvPr>
            <p:cNvCxnSpPr>
              <a:cxnSpLocks/>
            </p:cNvCxnSpPr>
            <p:nvPr/>
          </p:nvCxnSpPr>
          <p:spPr>
            <a:xfrm>
              <a:off x="6646985" y="4647465"/>
              <a:ext cx="0" cy="56637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единительная линия 49">
              <a:extLst>
                <a:ext uri="{FF2B5EF4-FFF2-40B4-BE49-F238E27FC236}">
                  <a16:creationId xmlns:a16="http://schemas.microsoft.com/office/drawing/2014/main" id="{415C7EEE-3D11-43F6-A4B4-A1E9E8A58470}"/>
                </a:ext>
              </a:extLst>
            </p:cNvPr>
            <p:cNvCxnSpPr>
              <a:cxnSpLocks/>
            </p:cNvCxnSpPr>
            <p:nvPr/>
          </p:nvCxnSpPr>
          <p:spPr>
            <a:xfrm>
              <a:off x="6646985" y="4647465"/>
              <a:ext cx="469663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Группа 57">
            <a:extLst>
              <a:ext uri="{FF2B5EF4-FFF2-40B4-BE49-F238E27FC236}">
                <a16:creationId xmlns:a16="http://schemas.microsoft.com/office/drawing/2014/main" id="{25383784-FC2D-4AC6-8090-3695E3A4EDA5}"/>
              </a:ext>
            </a:extLst>
          </p:cNvPr>
          <p:cNvGrpSpPr/>
          <p:nvPr/>
        </p:nvGrpSpPr>
        <p:grpSpPr>
          <a:xfrm>
            <a:off x="4073820" y="2287461"/>
            <a:ext cx="5401911" cy="1383325"/>
            <a:chOff x="4073820" y="2287461"/>
            <a:chExt cx="5401911" cy="1383325"/>
          </a:xfrm>
        </p:grpSpPr>
        <p:grpSp>
          <p:nvGrpSpPr>
            <p:cNvPr id="54" name="Группа 53">
              <a:extLst>
                <a:ext uri="{FF2B5EF4-FFF2-40B4-BE49-F238E27FC236}">
                  <a16:creationId xmlns:a16="http://schemas.microsoft.com/office/drawing/2014/main" id="{551C2724-3467-43C3-92EE-9DF0251E9D8C}"/>
                </a:ext>
              </a:extLst>
            </p:cNvPr>
            <p:cNvGrpSpPr/>
            <p:nvPr/>
          </p:nvGrpSpPr>
          <p:grpSpPr>
            <a:xfrm>
              <a:off x="4078262" y="2287461"/>
              <a:ext cx="5397469" cy="1307854"/>
              <a:chOff x="4078262" y="2287461"/>
              <a:chExt cx="5397469" cy="1307854"/>
            </a:xfrm>
          </p:grpSpPr>
          <p:cxnSp>
            <p:nvCxnSpPr>
              <p:cNvPr id="28" name="Прямая соединительная линия 27">
                <a:extLst>
                  <a:ext uri="{FF2B5EF4-FFF2-40B4-BE49-F238E27FC236}">
                    <a16:creationId xmlns:a16="http://schemas.microsoft.com/office/drawing/2014/main" id="{CA0E5971-1CA3-4B8B-8DE4-C5CCDC38DAAE}"/>
                  </a:ext>
                </a:extLst>
              </p:cNvPr>
              <p:cNvCxnSpPr>
                <a:stCxn id="4" idx="0"/>
              </p:cNvCxnSpPr>
              <p:nvPr/>
            </p:nvCxnSpPr>
            <p:spPr>
              <a:xfrm flipV="1">
                <a:off x="7831384" y="2603984"/>
                <a:ext cx="2562" cy="672613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Прямая соединительная линия 28">
                <a:extLst>
                  <a:ext uri="{FF2B5EF4-FFF2-40B4-BE49-F238E27FC236}">
                    <a16:creationId xmlns:a16="http://schemas.microsoft.com/office/drawing/2014/main" id="{4CB4A6C0-9795-468A-B7CA-8CF4D866EF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75731" y="2603984"/>
                <a:ext cx="0" cy="99133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Прямая соединительная линия 30">
                <a:extLst>
                  <a:ext uri="{FF2B5EF4-FFF2-40B4-BE49-F238E27FC236}">
                    <a16:creationId xmlns:a16="http://schemas.microsoft.com/office/drawing/2014/main" id="{86F120BC-7684-4C53-97FC-7BDDA925B74C}"/>
                  </a:ext>
                </a:extLst>
              </p:cNvPr>
              <p:cNvCxnSpPr>
                <a:cxnSpLocks/>
                <a:endCxn id="24" idx="1"/>
              </p:cNvCxnSpPr>
              <p:nvPr/>
            </p:nvCxnSpPr>
            <p:spPr>
              <a:xfrm>
                <a:off x="4078262" y="2287461"/>
                <a:ext cx="2973169" cy="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Прямая соединительная линия 55">
              <a:extLst>
                <a:ext uri="{FF2B5EF4-FFF2-40B4-BE49-F238E27FC236}">
                  <a16:creationId xmlns:a16="http://schemas.microsoft.com/office/drawing/2014/main" id="{D05AF0B7-3D79-4FD9-9ACB-D5D661A00227}"/>
                </a:ext>
              </a:extLst>
            </p:cNvPr>
            <p:cNvCxnSpPr>
              <a:cxnSpLocks/>
            </p:cNvCxnSpPr>
            <p:nvPr/>
          </p:nvCxnSpPr>
          <p:spPr>
            <a:xfrm>
              <a:off x="4073820" y="3670786"/>
              <a:ext cx="3042828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53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4" grpId="0" animBg="1"/>
      <p:bldP spid="2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950202D-B227-4345-9FC5-CE1C029A99F1}"/>
              </a:ext>
            </a:extLst>
          </p:cNvPr>
          <p:cNvSpPr/>
          <p:nvPr/>
        </p:nvSpPr>
        <p:spPr>
          <a:xfrm>
            <a:off x="7116649" y="3276597"/>
            <a:ext cx="1429469" cy="16089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Регистровый файл</a:t>
            </a:r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5AA4C3C8-EAE5-49DA-878E-59B0C8704C95}"/>
              </a:ext>
            </a:extLst>
          </p:cNvPr>
          <p:cNvGrpSpPr/>
          <p:nvPr/>
        </p:nvGrpSpPr>
        <p:grpSpPr>
          <a:xfrm>
            <a:off x="9205546" y="3512524"/>
            <a:ext cx="548055" cy="1137140"/>
            <a:chOff x="1485899" y="1582615"/>
            <a:chExt cx="548055" cy="1137140"/>
          </a:xfrm>
        </p:grpSpPr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2E1C0C45-FDD5-4595-9760-E45A0BA2EF30}"/>
                </a:ext>
              </a:extLst>
            </p:cNvPr>
            <p:cNvCxnSpPr/>
            <p:nvPr/>
          </p:nvCxnSpPr>
          <p:spPr>
            <a:xfrm>
              <a:off x="1485900" y="1582615"/>
              <a:ext cx="0" cy="4923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BE6024B9-F593-4263-90CE-B42FCA7F3F70}"/>
                </a:ext>
              </a:extLst>
            </p:cNvPr>
            <p:cNvCxnSpPr/>
            <p:nvPr/>
          </p:nvCxnSpPr>
          <p:spPr>
            <a:xfrm>
              <a:off x="1485900" y="2227385"/>
              <a:ext cx="0" cy="4923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808AEC2C-AB4E-48DB-94CA-A8AFC112D545}"/>
                </a:ext>
              </a:extLst>
            </p:cNvPr>
            <p:cNvCxnSpPr>
              <a:cxnSpLocks/>
            </p:cNvCxnSpPr>
            <p:nvPr/>
          </p:nvCxnSpPr>
          <p:spPr>
            <a:xfrm>
              <a:off x="2033954" y="1714499"/>
              <a:ext cx="0" cy="8733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777FFAF6-77BA-45A1-82E5-1F9FC0C88BC8}"/>
                </a:ext>
              </a:extLst>
            </p:cNvPr>
            <p:cNvCxnSpPr>
              <a:cxnSpLocks/>
            </p:cNvCxnSpPr>
            <p:nvPr/>
          </p:nvCxnSpPr>
          <p:spPr>
            <a:xfrm>
              <a:off x="1485900" y="1582615"/>
              <a:ext cx="548054" cy="1318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93888CE4-84FD-430B-8BE8-D17E4B3A64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5900" y="2587871"/>
              <a:ext cx="548054" cy="1318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3701FA24-FC45-4843-B719-80C40D3DD2F6}"/>
                </a:ext>
              </a:extLst>
            </p:cNvPr>
            <p:cNvCxnSpPr>
              <a:cxnSpLocks/>
            </p:cNvCxnSpPr>
            <p:nvPr/>
          </p:nvCxnSpPr>
          <p:spPr>
            <a:xfrm>
              <a:off x="1485899" y="2085243"/>
              <a:ext cx="274028" cy="659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F0180F2B-FD1E-4973-87E3-0219B1B8E6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5900" y="2151185"/>
              <a:ext cx="274027" cy="659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414BE5A3-C0D9-4224-9168-DE02B21EBCC7}"/>
              </a:ext>
            </a:extLst>
          </p:cNvPr>
          <p:cNvSpPr/>
          <p:nvPr/>
        </p:nvSpPr>
        <p:spPr>
          <a:xfrm>
            <a:off x="7051431" y="1970939"/>
            <a:ext cx="2702157" cy="63304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/>
                </a:solidFill>
              </a:rPr>
              <a:t>Устройство управления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5B8CE6-6917-4ACD-BA5D-75F7F3288B05}"/>
              </a:ext>
            </a:extLst>
          </p:cNvPr>
          <p:cNvSpPr txBox="1"/>
          <p:nvPr/>
        </p:nvSpPr>
        <p:spPr>
          <a:xfrm rot="16200000">
            <a:off x="9326284" y="3896427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АЛУ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1BF6B795-2B54-4CE1-98FC-7BB693961AC6}"/>
              </a:ext>
            </a:extLst>
          </p:cNvPr>
          <p:cNvSpPr/>
          <p:nvPr/>
        </p:nvSpPr>
        <p:spPr>
          <a:xfrm>
            <a:off x="2013440" y="1970940"/>
            <a:ext cx="2066192" cy="29161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Основная память</a:t>
            </a:r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CA0E5971-1CA3-4B8B-8DE4-C5CCDC38DAAE}"/>
              </a:ext>
            </a:extLst>
          </p:cNvPr>
          <p:cNvCxnSpPr>
            <a:stCxn id="4" idx="0"/>
          </p:cNvCxnSpPr>
          <p:nvPr/>
        </p:nvCxnSpPr>
        <p:spPr>
          <a:xfrm flipV="1">
            <a:off x="7831384" y="2603984"/>
            <a:ext cx="2562" cy="67261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4CB4A6C0-9795-468A-B7CA-8CF4D866EFFD}"/>
              </a:ext>
            </a:extLst>
          </p:cNvPr>
          <p:cNvCxnSpPr>
            <a:cxnSpLocks/>
          </p:cNvCxnSpPr>
          <p:nvPr/>
        </p:nvCxnSpPr>
        <p:spPr>
          <a:xfrm flipV="1">
            <a:off x="9475731" y="2603984"/>
            <a:ext cx="0" cy="99133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86F120BC-7684-4C53-97FC-7BDDA925B74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4078262" y="2287461"/>
            <a:ext cx="2973169" cy="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279A835F-9158-4397-9A34-AAE5D7FE1BC2}"/>
              </a:ext>
            </a:extLst>
          </p:cNvPr>
          <p:cNvGrpSpPr/>
          <p:nvPr/>
        </p:nvGrpSpPr>
        <p:grpSpPr>
          <a:xfrm>
            <a:off x="6646985" y="3790789"/>
            <a:ext cx="3455377" cy="1423049"/>
            <a:chOff x="6646985" y="3790789"/>
            <a:chExt cx="3455377" cy="1423049"/>
          </a:xfrm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95F4FD5F-8F6E-4A28-AD41-441B97F627B3}"/>
                </a:ext>
              </a:extLst>
            </p:cNvPr>
            <p:cNvCxnSpPr>
              <a:cxnSpLocks/>
            </p:cNvCxnSpPr>
            <p:nvPr/>
          </p:nvCxnSpPr>
          <p:spPr>
            <a:xfrm>
              <a:off x="8546118" y="3790789"/>
              <a:ext cx="65942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FCB364AE-2CCD-4612-930F-0AD6DF4D9099}"/>
                </a:ext>
              </a:extLst>
            </p:cNvPr>
            <p:cNvCxnSpPr>
              <a:cxnSpLocks/>
            </p:cNvCxnSpPr>
            <p:nvPr/>
          </p:nvCxnSpPr>
          <p:spPr>
            <a:xfrm>
              <a:off x="8546118" y="4403479"/>
              <a:ext cx="65942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0B085C5F-4021-4DA3-B93E-0F24667A3413}"/>
                </a:ext>
              </a:extLst>
            </p:cNvPr>
            <p:cNvCxnSpPr>
              <a:cxnSpLocks/>
            </p:cNvCxnSpPr>
            <p:nvPr/>
          </p:nvCxnSpPr>
          <p:spPr>
            <a:xfrm>
              <a:off x="9753588" y="4081093"/>
              <a:ext cx="348774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5ED2D4FA-409D-4981-893A-1F6DD68381AB}"/>
                </a:ext>
              </a:extLst>
            </p:cNvPr>
            <p:cNvCxnSpPr/>
            <p:nvPr/>
          </p:nvCxnSpPr>
          <p:spPr>
            <a:xfrm>
              <a:off x="10102362" y="4081093"/>
              <a:ext cx="0" cy="113274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9CE35C47-B861-4E40-8A0D-9CFB4B2B06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6985" y="5213838"/>
              <a:ext cx="345537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121D50D3-B2DA-44DC-BC9C-5040F5E7E437}"/>
                </a:ext>
              </a:extLst>
            </p:cNvPr>
            <p:cNvCxnSpPr>
              <a:cxnSpLocks/>
            </p:cNvCxnSpPr>
            <p:nvPr/>
          </p:nvCxnSpPr>
          <p:spPr>
            <a:xfrm>
              <a:off x="6646985" y="4647465"/>
              <a:ext cx="0" cy="56637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единительная линия 49">
              <a:extLst>
                <a:ext uri="{FF2B5EF4-FFF2-40B4-BE49-F238E27FC236}">
                  <a16:creationId xmlns:a16="http://schemas.microsoft.com/office/drawing/2014/main" id="{415C7EEE-3D11-43F6-A4B4-A1E9E8A58470}"/>
                </a:ext>
              </a:extLst>
            </p:cNvPr>
            <p:cNvCxnSpPr>
              <a:cxnSpLocks/>
            </p:cNvCxnSpPr>
            <p:nvPr/>
          </p:nvCxnSpPr>
          <p:spPr>
            <a:xfrm>
              <a:off x="6646985" y="4647465"/>
              <a:ext cx="469663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D90FF474-308B-4F1C-B53B-2FF58A003C01}"/>
              </a:ext>
            </a:extLst>
          </p:cNvPr>
          <p:cNvCxnSpPr/>
          <p:nvPr/>
        </p:nvCxnSpPr>
        <p:spPr>
          <a:xfrm flipH="1">
            <a:off x="4783015" y="1837592"/>
            <a:ext cx="1696916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2714F4A-4651-4C6C-9D59-3B57DF1A6118}"/>
              </a:ext>
            </a:extLst>
          </p:cNvPr>
          <p:cNvSpPr txBox="1"/>
          <p:nvPr/>
        </p:nvSpPr>
        <p:spPr>
          <a:xfrm>
            <a:off x="4654763" y="1309999"/>
            <a:ext cx="1953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Что по адресу </a:t>
            </a:r>
            <a:r>
              <a:rPr lang="en-US" b="1" dirty="0"/>
              <a:t>PC</a:t>
            </a:r>
            <a:r>
              <a:rPr lang="en-US" dirty="0"/>
              <a:t>?</a:t>
            </a:r>
            <a:endParaRPr lang="ru-RU" dirty="0"/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FF78E335-A91B-4EA4-9494-EF7FE8DE43EE}"/>
              </a:ext>
            </a:extLst>
          </p:cNvPr>
          <p:cNvCxnSpPr>
            <a:cxnSpLocks/>
          </p:cNvCxnSpPr>
          <p:nvPr/>
        </p:nvCxnSpPr>
        <p:spPr>
          <a:xfrm>
            <a:off x="4073820" y="3670786"/>
            <a:ext cx="304282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8356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950202D-B227-4345-9FC5-CE1C029A99F1}"/>
              </a:ext>
            </a:extLst>
          </p:cNvPr>
          <p:cNvSpPr/>
          <p:nvPr/>
        </p:nvSpPr>
        <p:spPr>
          <a:xfrm>
            <a:off x="7116649" y="3276597"/>
            <a:ext cx="1429469" cy="16089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Регистровый файл</a:t>
            </a:r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5AA4C3C8-EAE5-49DA-878E-59B0C8704C95}"/>
              </a:ext>
            </a:extLst>
          </p:cNvPr>
          <p:cNvGrpSpPr/>
          <p:nvPr/>
        </p:nvGrpSpPr>
        <p:grpSpPr>
          <a:xfrm>
            <a:off x="9205546" y="3512524"/>
            <a:ext cx="548055" cy="1137140"/>
            <a:chOff x="1485899" y="1582615"/>
            <a:chExt cx="548055" cy="1137140"/>
          </a:xfrm>
        </p:grpSpPr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2E1C0C45-FDD5-4595-9760-E45A0BA2EF30}"/>
                </a:ext>
              </a:extLst>
            </p:cNvPr>
            <p:cNvCxnSpPr/>
            <p:nvPr/>
          </p:nvCxnSpPr>
          <p:spPr>
            <a:xfrm>
              <a:off x="1485900" y="1582615"/>
              <a:ext cx="0" cy="4923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BE6024B9-F593-4263-90CE-B42FCA7F3F70}"/>
                </a:ext>
              </a:extLst>
            </p:cNvPr>
            <p:cNvCxnSpPr/>
            <p:nvPr/>
          </p:nvCxnSpPr>
          <p:spPr>
            <a:xfrm>
              <a:off x="1485900" y="2227385"/>
              <a:ext cx="0" cy="4923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808AEC2C-AB4E-48DB-94CA-A8AFC112D545}"/>
                </a:ext>
              </a:extLst>
            </p:cNvPr>
            <p:cNvCxnSpPr>
              <a:cxnSpLocks/>
            </p:cNvCxnSpPr>
            <p:nvPr/>
          </p:nvCxnSpPr>
          <p:spPr>
            <a:xfrm>
              <a:off x="2033954" y="1714499"/>
              <a:ext cx="0" cy="8733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777FFAF6-77BA-45A1-82E5-1F9FC0C88BC8}"/>
                </a:ext>
              </a:extLst>
            </p:cNvPr>
            <p:cNvCxnSpPr>
              <a:cxnSpLocks/>
            </p:cNvCxnSpPr>
            <p:nvPr/>
          </p:nvCxnSpPr>
          <p:spPr>
            <a:xfrm>
              <a:off x="1485900" y="1582615"/>
              <a:ext cx="548054" cy="1318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93888CE4-84FD-430B-8BE8-D17E4B3A64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5900" y="2587871"/>
              <a:ext cx="548054" cy="1318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3701FA24-FC45-4843-B719-80C40D3DD2F6}"/>
                </a:ext>
              </a:extLst>
            </p:cNvPr>
            <p:cNvCxnSpPr>
              <a:cxnSpLocks/>
            </p:cNvCxnSpPr>
            <p:nvPr/>
          </p:nvCxnSpPr>
          <p:spPr>
            <a:xfrm>
              <a:off x="1485899" y="2085243"/>
              <a:ext cx="274028" cy="659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F0180F2B-FD1E-4973-87E3-0219B1B8E6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5900" y="2151185"/>
              <a:ext cx="274027" cy="659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414BE5A3-C0D9-4224-9168-DE02B21EBCC7}"/>
              </a:ext>
            </a:extLst>
          </p:cNvPr>
          <p:cNvSpPr/>
          <p:nvPr/>
        </p:nvSpPr>
        <p:spPr>
          <a:xfrm>
            <a:off x="7051431" y="1970939"/>
            <a:ext cx="2702157" cy="63304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/>
                </a:solidFill>
              </a:rPr>
              <a:t>Устройство управления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5B8CE6-6917-4ACD-BA5D-75F7F3288B05}"/>
              </a:ext>
            </a:extLst>
          </p:cNvPr>
          <p:cNvSpPr txBox="1"/>
          <p:nvPr/>
        </p:nvSpPr>
        <p:spPr>
          <a:xfrm rot="16200000">
            <a:off x="9326284" y="3896427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АЛУ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1BF6B795-2B54-4CE1-98FC-7BB693961AC6}"/>
              </a:ext>
            </a:extLst>
          </p:cNvPr>
          <p:cNvSpPr/>
          <p:nvPr/>
        </p:nvSpPr>
        <p:spPr>
          <a:xfrm>
            <a:off x="2013440" y="1970940"/>
            <a:ext cx="2066192" cy="29161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Основная память</a:t>
            </a:r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CA0E5971-1CA3-4B8B-8DE4-C5CCDC38DAAE}"/>
              </a:ext>
            </a:extLst>
          </p:cNvPr>
          <p:cNvCxnSpPr>
            <a:stCxn id="4" idx="0"/>
          </p:cNvCxnSpPr>
          <p:nvPr/>
        </p:nvCxnSpPr>
        <p:spPr>
          <a:xfrm flipV="1">
            <a:off x="7831384" y="2603984"/>
            <a:ext cx="2562" cy="67261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4CB4A6C0-9795-468A-B7CA-8CF4D866EFFD}"/>
              </a:ext>
            </a:extLst>
          </p:cNvPr>
          <p:cNvCxnSpPr>
            <a:cxnSpLocks/>
          </p:cNvCxnSpPr>
          <p:nvPr/>
        </p:nvCxnSpPr>
        <p:spPr>
          <a:xfrm flipV="1">
            <a:off x="9475731" y="2603984"/>
            <a:ext cx="0" cy="99133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86F120BC-7684-4C53-97FC-7BDDA925B74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4078262" y="2287461"/>
            <a:ext cx="2973169" cy="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279A835F-9158-4397-9A34-AAE5D7FE1BC2}"/>
              </a:ext>
            </a:extLst>
          </p:cNvPr>
          <p:cNvGrpSpPr/>
          <p:nvPr/>
        </p:nvGrpSpPr>
        <p:grpSpPr>
          <a:xfrm>
            <a:off x="6646985" y="3790789"/>
            <a:ext cx="3455377" cy="1423049"/>
            <a:chOff x="6646985" y="3790789"/>
            <a:chExt cx="3455377" cy="1423049"/>
          </a:xfrm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95F4FD5F-8F6E-4A28-AD41-441B97F627B3}"/>
                </a:ext>
              </a:extLst>
            </p:cNvPr>
            <p:cNvCxnSpPr>
              <a:cxnSpLocks/>
            </p:cNvCxnSpPr>
            <p:nvPr/>
          </p:nvCxnSpPr>
          <p:spPr>
            <a:xfrm>
              <a:off x="8546118" y="3790789"/>
              <a:ext cx="65942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FCB364AE-2CCD-4612-930F-0AD6DF4D9099}"/>
                </a:ext>
              </a:extLst>
            </p:cNvPr>
            <p:cNvCxnSpPr>
              <a:cxnSpLocks/>
            </p:cNvCxnSpPr>
            <p:nvPr/>
          </p:nvCxnSpPr>
          <p:spPr>
            <a:xfrm>
              <a:off x="8546118" y="4403479"/>
              <a:ext cx="65942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0B085C5F-4021-4DA3-B93E-0F24667A3413}"/>
                </a:ext>
              </a:extLst>
            </p:cNvPr>
            <p:cNvCxnSpPr>
              <a:cxnSpLocks/>
            </p:cNvCxnSpPr>
            <p:nvPr/>
          </p:nvCxnSpPr>
          <p:spPr>
            <a:xfrm>
              <a:off x="9753588" y="4081093"/>
              <a:ext cx="348774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5ED2D4FA-409D-4981-893A-1F6DD68381AB}"/>
                </a:ext>
              </a:extLst>
            </p:cNvPr>
            <p:cNvCxnSpPr/>
            <p:nvPr/>
          </p:nvCxnSpPr>
          <p:spPr>
            <a:xfrm>
              <a:off x="10102362" y="4081093"/>
              <a:ext cx="0" cy="113274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9CE35C47-B861-4E40-8A0D-9CFB4B2B06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6985" y="5213838"/>
              <a:ext cx="345537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121D50D3-B2DA-44DC-BC9C-5040F5E7E437}"/>
                </a:ext>
              </a:extLst>
            </p:cNvPr>
            <p:cNvCxnSpPr>
              <a:cxnSpLocks/>
            </p:cNvCxnSpPr>
            <p:nvPr/>
          </p:nvCxnSpPr>
          <p:spPr>
            <a:xfrm>
              <a:off x="6646985" y="4647465"/>
              <a:ext cx="0" cy="56637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единительная линия 49">
              <a:extLst>
                <a:ext uri="{FF2B5EF4-FFF2-40B4-BE49-F238E27FC236}">
                  <a16:creationId xmlns:a16="http://schemas.microsoft.com/office/drawing/2014/main" id="{415C7EEE-3D11-43F6-A4B4-A1E9E8A58470}"/>
                </a:ext>
              </a:extLst>
            </p:cNvPr>
            <p:cNvCxnSpPr>
              <a:cxnSpLocks/>
            </p:cNvCxnSpPr>
            <p:nvPr/>
          </p:nvCxnSpPr>
          <p:spPr>
            <a:xfrm>
              <a:off x="6646985" y="4647465"/>
              <a:ext cx="469663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D90FF474-308B-4F1C-B53B-2FF58A003C01}"/>
              </a:ext>
            </a:extLst>
          </p:cNvPr>
          <p:cNvCxnSpPr/>
          <p:nvPr/>
        </p:nvCxnSpPr>
        <p:spPr>
          <a:xfrm flipH="1">
            <a:off x="4783015" y="1837592"/>
            <a:ext cx="1696916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2714F4A-4651-4C6C-9D59-3B57DF1A6118}"/>
              </a:ext>
            </a:extLst>
          </p:cNvPr>
          <p:cNvSpPr txBox="1"/>
          <p:nvPr/>
        </p:nvSpPr>
        <p:spPr>
          <a:xfrm>
            <a:off x="4518775" y="1309999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0111 0101 0010 1011 1010</a:t>
            </a:r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965E41A8-793B-4452-8B33-5888FE4E4D01}"/>
              </a:ext>
            </a:extLst>
          </p:cNvPr>
          <p:cNvCxnSpPr>
            <a:cxnSpLocks/>
          </p:cNvCxnSpPr>
          <p:nvPr/>
        </p:nvCxnSpPr>
        <p:spPr>
          <a:xfrm>
            <a:off x="4073820" y="3670786"/>
            <a:ext cx="304282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338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35E3430-7E9C-4AF1-AAD6-7B6D2F04D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3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C7EC7A-0608-4088-92DF-FD3347453385}"/>
              </a:ext>
            </a:extLst>
          </p:cNvPr>
          <p:cNvSpPr txBox="1"/>
          <p:nvPr/>
        </p:nvSpPr>
        <p:spPr>
          <a:xfrm>
            <a:off x="890544" y="4255197"/>
            <a:ext cx="104632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  <a:ea typeface="+mj-ea"/>
                <a:cs typeface="+mj-cs"/>
              </a:rPr>
              <a:t>Процессор 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  <a:ea typeface="+mj-ea"/>
                <a:cs typeface="+mj-cs"/>
              </a:rPr>
              <a:t>—</a:t>
            </a:r>
            <a:r>
              <a:rPr lang="ru-RU" sz="28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  <a:ea typeface="+mj-ea"/>
                <a:cs typeface="+mj-cs"/>
              </a:rPr>
              <a:t> </a:t>
            </a:r>
            <a:r>
              <a:rPr lang="ru-RU" sz="2800" dirty="0"/>
              <a:t>это программно-управляемое устройство, осуществляющее цифровую обработку информации и управление этим процессом</a:t>
            </a:r>
            <a:endParaRPr lang="ru-RU" sz="2800" dirty="0">
              <a:solidFill>
                <a:schemeClr val="bg2">
                  <a:lumMod val="10000"/>
                </a:schemeClr>
              </a:solidFill>
              <a:latin typeface="HelveticaNeue LT CYR 57 Cond" panose="02000506050000020004" pitchFamily="2" charset="-52"/>
              <a:ea typeface="+mj-ea"/>
              <a:cs typeface="+mj-cs"/>
            </a:endParaRP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96FBEB62-9172-4880-866C-62C18C095318}"/>
              </a:ext>
            </a:extLst>
          </p:cNvPr>
          <p:cNvGrpSpPr/>
          <p:nvPr/>
        </p:nvGrpSpPr>
        <p:grpSpPr>
          <a:xfrm>
            <a:off x="2368862" y="970620"/>
            <a:ext cx="7454276" cy="2705589"/>
            <a:chOff x="2273025" y="721899"/>
            <a:chExt cx="7454276" cy="2705589"/>
          </a:xfrm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16CBF731-D237-4499-B9E0-7184F7EAA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3025" y="731711"/>
              <a:ext cx="2834593" cy="1316957"/>
            </a:xfrm>
            <a:prstGeom prst="rect">
              <a:avLst/>
            </a:prstGeom>
          </p:spPr>
        </p:pic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6DBA23E6-D44A-406A-903A-C2C6DC826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0561" y="724034"/>
              <a:ext cx="2106629" cy="1383247"/>
            </a:xfrm>
            <a:prstGeom prst="rect">
              <a:avLst/>
            </a:prstGeom>
          </p:spPr>
        </p:pic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F0891D56-F0CC-4A59-B722-6E50FF176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561" y="2578682"/>
              <a:ext cx="923256" cy="734738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A8DBA1DC-2AAF-427A-B787-46A9E324C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3397" y="2510616"/>
              <a:ext cx="1047249" cy="870870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24FCA209-C921-47F8-A696-0A7B05C4F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33732" y="2445457"/>
              <a:ext cx="1348955" cy="982031"/>
            </a:xfrm>
            <a:prstGeom prst="rect">
              <a:avLst/>
            </a:prstGeom>
          </p:spPr>
        </p:pic>
        <p:pic>
          <p:nvPicPr>
            <p:cNvPr id="17" name="Picture 2" descr="http://freeschool.altlinux.ru/wp-content/uploads/2015/06/elbrus-2s.png">
              <a:extLst>
                <a:ext uri="{FF2B5EF4-FFF2-40B4-BE49-F238E27FC236}">
                  <a16:creationId xmlns:a16="http://schemas.microsoft.com/office/drawing/2014/main" id="{B5FB18F5-BB29-4FAF-8A74-EC344CDF89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4604" y="721899"/>
              <a:ext cx="1842697" cy="14345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3760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950202D-B227-4345-9FC5-CE1C029A99F1}"/>
              </a:ext>
            </a:extLst>
          </p:cNvPr>
          <p:cNvSpPr/>
          <p:nvPr/>
        </p:nvSpPr>
        <p:spPr>
          <a:xfrm>
            <a:off x="7116649" y="3276597"/>
            <a:ext cx="1429469" cy="16089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Регистровый файл</a:t>
            </a:r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5AA4C3C8-EAE5-49DA-878E-59B0C8704C95}"/>
              </a:ext>
            </a:extLst>
          </p:cNvPr>
          <p:cNvGrpSpPr/>
          <p:nvPr/>
        </p:nvGrpSpPr>
        <p:grpSpPr>
          <a:xfrm>
            <a:off x="9205546" y="3512524"/>
            <a:ext cx="548055" cy="1137140"/>
            <a:chOff x="1485899" y="1582615"/>
            <a:chExt cx="548055" cy="1137140"/>
          </a:xfrm>
        </p:grpSpPr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2E1C0C45-FDD5-4595-9760-E45A0BA2EF30}"/>
                </a:ext>
              </a:extLst>
            </p:cNvPr>
            <p:cNvCxnSpPr/>
            <p:nvPr/>
          </p:nvCxnSpPr>
          <p:spPr>
            <a:xfrm>
              <a:off x="1485900" y="1582615"/>
              <a:ext cx="0" cy="4923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BE6024B9-F593-4263-90CE-B42FCA7F3F70}"/>
                </a:ext>
              </a:extLst>
            </p:cNvPr>
            <p:cNvCxnSpPr/>
            <p:nvPr/>
          </p:nvCxnSpPr>
          <p:spPr>
            <a:xfrm>
              <a:off x="1485900" y="2227385"/>
              <a:ext cx="0" cy="4923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808AEC2C-AB4E-48DB-94CA-A8AFC112D545}"/>
                </a:ext>
              </a:extLst>
            </p:cNvPr>
            <p:cNvCxnSpPr>
              <a:cxnSpLocks/>
            </p:cNvCxnSpPr>
            <p:nvPr/>
          </p:nvCxnSpPr>
          <p:spPr>
            <a:xfrm>
              <a:off x="2033954" y="1714499"/>
              <a:ext cx="0" cy="8733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777FFAF6-77BA-45A1-82E5-1F9FC0C88BC8}"/>
                </a:ext>
              </a:extLst>
            </p:cNvPr>
            <p:cNvCxnSpPr>
              <a:cxnSpLocks/>
            </p:cNvCxnSpPr>
            <p:nvPr/>
          </p:nvCxnSpPr>
          <p:spPr>
            <a:xfrm>
              <a:off x="1485900" y="1582615"/>
              <a:ext cx="548054" cy="1318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93888CE4-84FD-430B-8BE8-D17E4B3A64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5900" y="2587871"/>
              <a:ext cx="548054" cy="1318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3701FA24-FC45-4843-B719-80C40D3DD2F6}"/>
                </a:ext>
              </a:extLst>
            </p:cNvPr>
            <p:cNvCxnSpPr>
              <a:cxnSpLocks/>
            </p:cNvCxnSpPr>
            <p:nvPr/>
          </p:nvCxnSpPr>
          <p:spPr>
            <a:xfrm>
              <a:off x="1485899" y="2085243"/>
              <a:ext cx="274028" cy="659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F0180F2B-FD1E-4973-87E3-0219B1B8E6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5900" y="2151185"/>
              <a:ext cx="274027" cy="659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414BE5A3-C0D9-4224-9168-DE02B21EBCC7}"/>
              </a:ext>
            </a:extLst>
          </p:cNvPr>
          <p:cNvSpPr/>
          <p:nvPr/>
        </p:nvSpPr>
        <p:spPr>
          <a:xfrm>
            <a:off x="7051431" y="1970939"/>
            <a:ext cx="2702157" cy="63304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/>
                </a:solidFill>
              </a:rPr>
              <a:t>Устройство управления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5B8CE6-6917-4ACD-BA5D-75F7F3288B05}"/>
              </a:ext>
            </a:extLst>
          </p:cNvPr>
          <p:cNvSpPr txBox="1"/>
          <p:nvPr/>
        </p:nvSpPr>
        <p:spPr>
          <a:xfrm rot="16200000">
            <a:off x="9326284" y="3896427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АЛУ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1BF6B795-2B54-4CE1-98FC-7BB693961AC6}"/>
              </a:ext>
            </a:extLst>
          </p:cNvPr>
          <p:cNvSpPr/>
          <p:nvPr/>
        </p:nvSpPr>
        <p:spPr>
          <a:xfrm>
            <a:off x="2013440" y="1970940"/>
            <a:ext cx="2066192" cy="29161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Основная память</a:t>
            </a:r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CA0E5971-1CA3-4B8B-8DE4-C5CCDC38DAAE}"/>
              </a:ext>
            </a:extLst>
          </p:cNvPr>
          <p:cNvCxnSpPr>
            <a:stCxn id="4" idx="0"/>
          </p:cNvCxnSpPr>
          <p:nvPr/>
        </p:nvCxnSpPr>
        <p:spPr>
          <a:xfrm flipV="1">
            <a:off x="7831384" y="2603984"/>
            <a:ext cx="2562" cy="67261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4CB4A6C0-9795-468A-B7CA-8CF4D866EFFD}"/>
              </a:ext>
            </a:extLst>
          </p:cNvPr>
          <p:cNvCxnSpPr>
            <a:cxnSpLocks/>
          </p:cNvCxnSpPr>
          <p:nvPr/>
        </p:nvCxnSpPr>
        <p:spPr>
          <a:xfrm flipV="1">
            <a:off x="9475731" y="2603984"/>
            <a:ext cx="0" cy="99133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86F120BC-7684-4C53-97FC-7BDDA925B74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4078262" y="2287461"/>
            <a:ext cx="2973169" cy="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279A835F-9158-4397-9A34-AAE5D7FE1BC2}"/>
              </a:ext>
            </a:extLst>
          </p:cNvPr>
          <p:cNvGrpSpPr/>
          <p:nvPr/>
        </p:nvGrpSpPr>
        <p:grpSpPr>
          <a:xfrm>
            <a:off x="6646985" y="3790789"/>
            <a:ext cx="3455377" cy="1423049"/>
            <a:chOff x="6646985" y="3790789"/>
            <a:chExt cx="3455377" cy="1423049"/>
          </a:xfrm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95F4FD5F-8F6E-4A28-AD41-441B97F627B3}"/>
                </a:ext>
              </a:extLst>
            </p:cNvPr>
            <p:cNvCxnSpPr>
              <a:cxnSpLocks/>
            </p:cNvCxnSpPr>
            <p:nvPr/>
          </p:nvCxnSpPr>
          <p:spPr>
            <a:xfrm>
              <a:off x="8546118" y="3790789"/>
              <a:ext cx="65942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FCB364AE-2CCD-4612-930F-0AD6DF4D9099}"/>
                </a:ext>
              </a:extLst>
            </p:cNvPr>
            <p:cNvCxnSpPr>
              <a:cxnSpLocks/>
            </p:cNvCxnSpPr>
            <p:nvPr/>
          </p:nvCxnSpPr>
          <p:spPr>
            <a:xfrm>
              <a:off x="8546118" y="4403479"/>
              <a:ext cx="65942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0B085C5F-4021-4DA3-B93E-0F24667A3413}"/>
                </a:ext>
              </a:extLst>
            </p:cNvPr>
            <p:cNvCxnSpPr>
              <a:cxnSpLocks/>
            </p:cNvCxnSpPr>
            <p:nvPr/>
          </p:nvCxnSpPr>
          <p:spPr>
            <a:xfrm>
              <a:off x="9753588" y="4081093"/>
              <a:ext cx="348774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5ED2D4FA-409D-4981-893A-1F6DD68381AB}"/>
                </a:ext>
              </a:extLst>
            </p:cNvPr>
            <p:cNvCxnSpPr/>
            <p:nvPr/>
          </p:nvCxnSpPr>
          <p:spPr>
            <a:xfrm>
              <a:off x="10102362" y="4081093"/>
              <a:ext cx="0" cy="113274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9CE35C47-B861-4E40-8A0D-9CFB4B2B06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6985" y="5213838"/>
              <a:ext cx="345537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121D50D3-B2DA-44DC-BC9C-5040F5E7E437}"/>
                </a:ext>
              </a:extLst>
            </p:cNvPr>
            <p:cNvCxnSpPr>
              <a:cxnSpLocks/>
            </p:cNvCxnSpPr>
            <p:nvPr/>
          </p:nvCxnSpPr>
          <p:spPr>
            <a:xfrm>
              <a:off x="6646985" y="4647465"/>
              <a:ext cx="0" cy="56637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единительная линия 49">
              <a:extLst>
                <a:ext uri="{FF2B5EF4-FFF2-40B4-BE49-F238E27FC236}">
                  <a16:creationId xmlns:a16="http://schemas.microsoft.com/office/drawing/2014/main" id="{415C7EEE-3D11-43F6-A4B4-A1E9E8A58470}"/>
                </a:ext>
              </a:extLst>
            </p:cNvPr>
            <p:cNvCxnSpPr>
              <a:cxnSpLocks/>
            </p:cNvCxnSpPr>
            <p:nvPr/>
          </p:nvCxnSpPr>
          <p:spPr>
            <a:xfrm>
              <a:off x="6646985" y="4647465"/>
              <a:ext cx="469663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2714F4A-4651-4C6C-9D59-3B57DF1A6118}"/>
              </a:ext>
            </a:extLst>
          </p:cNvPr>
          <p:cNvSpPr txBox="1"/>
          <p:nvPr/>
        </p:nvSpPr>
        <p:spPr>
          <a:xfrm>
            <a:off x="4523637" y="1304136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0111 0101 0010 1011 1010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5477AA32-E33E-44C3-8792-B04127D9F049}"/>
              </a:ext>
            </a:extLst>
          </p:cNvPr>
          <p:cNvCxnSpPr/>
          <p:nvPr/>
        </p:nvCxnSpPr>
        <p:spPr>
          <a:xfrm>
            <a:off x="6153826" y="1620879"/>
            <a:ext cx="47261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C0C7A1EF-3D75-4965-9F41-AD646A81B7BE}"/>
              </a:ext>
            </a:extLst>
          </p:cNvPr>
          <p:cNvSpPr/>
          <p:nvPr/>
        </p:nvSpPr>
        <p:spPr>
          <a:xfrm>
            <a:off x="6400800" y="1632563"/>
            <a:ext cx="3010044" cy="1829828"/>
          </a:xfrm>
          <a:custGeom>
            <a:avLst/>
            <a:gdLst>
              <a:gd name="connsiteX0" fmla="*/ 0 w 3010044"/>
              <a:gd name="connsiteY0" fmla="*/ 1028 h 1829828"/>
              <a:gd name="connsiteX1" fmla="*/ 195209 w 3010044"/>
              <a:gd name="connsiteY1" fmla="*/ 206511 h 1829828"/>
              <a:gd name="connsiteX2" fmla="*/ 770562 w 3010044"/>
              <a:gd name="connsiteY2" fmla="*/ 196237 h 1829828"/>
              <a:gd name="connsiteX3" fmla="*/ 2671281 w 3010044"/>
              <a:gd name="connsiteY3" fmla="*/ 103770 h 1829828"/>
              <a:gd name="connsiteX4" fmla="*/ 3000054 w 3010044"/>
              <a:gd name="connsiteY4" fmla="*/ 1829828 h 1829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0044" h="1829828">
                <a:moveTo>
                  <a:pt x="0" y="1028"/>
                </a:moveTo>
                <a:cubicBezTo>
                  <a:pt x="33391" y="87502"/>
                  <a:pt x="66782" y="173976"/>
                  <a:pt x="195209" y="206511"/>
                </a:cubicBezTo>
                <a:cubicBezTo>
                  <a:pt x="323636" y="239046"/>
                  <a:pt x="770562" y="196237"/>
                  <a:pt x="770562" y="196237"/>
                </a:cubicBezTo>
                <a:cubicBezTo>
                  <a:pt x="1183241" y="179114"/>
                  <a:pt x="2299699" y="-168495"/>
                  <a:pt x="2671281" y="103770"/>
                </a:cubicBezTo>
                <a:cubicBezTo>
                  <a:pt x="3042863" y="376035"/>
                  <a:pt x="3021458" y="1102931"/>
                  <a:pt x="3000054" y="182982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D5F43300-EAC2-4085-9C66-05C25E21FC94}"/>
              </a:ext>
            </a:extLst>
          </p:cNvPr>
          <p:cNvCxnSpPr>
            <a:cxnSpLocks/>
          </p:cNvCxnSpPr>
          <p:nvPr/>
        </p:nvCxnSpPr>
        <p:spPr>
          <a:xfrm>
            <a:off x="4073820" y="3670786"/>
            <a:ext cx="304282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507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950202D-B227-4345-9FC5-CE1C029A99F1}"/>
              </a:ext>
            </a:extLst>
          </p:cNvPr>
          <p:cNvSpPr/>
          <p:nvPr/>
        </p:nvSpPr>
        <p:spPr>
          <a:xfrm>
            <a:off x="7116649" y="3276597"/>
            <a:ext cx="1429469" cy="16089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Регистровый файл</a:t>
            </a:r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5AA4C3C8-EAE5-49DA-878E-59B0C8704C95}"/>
              </a:ext>
            </a:extLst>
          </p:cNvPr>
          <p:cNvGrpSpPr/>
          <p:nvPr/>
        </p:nvGrpSpPr>
        <p:grpSpPr>
          <a:xfrm>
            <a:off x="9205546" y="3512524"/>
            <a:ext cx="548055" cy="1137140"/>
            <a:chOff x="1485899" y="1582615"/>
            <a:chExt cx="548055" cy="1137140"/>
          </a:xfrm>
        </p:grpSpPr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2E1C0C45-FDD5-4595-9760-E45A0BA2EF30}"/>
                </a:ext>
              </a:extLst>
            </p:cNvPr>
            <p:cNvCxnSpPr/>
            <p:nvPr/>
          </p:nvCxnSpPr>
          <p:spPr>
            <a:xfrm>
              <a:off x="1485900" y="1582615"/>
              <a:ext cx="0" cy="4923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BE6024B9-F593-4263-90CE-B42FCA7F3F70}"/>
                </a:ext>
              </a:extLst>
            </p:cNvPr>
            <p:cNvCxnSpPr/>
            <p:nvPr/>
          </p:nvCxnSpPr>
          <p:spPr>
            <a:xfrm>
              <a:off x="1485900" y="2227385"/>
              <a:ext cx="0" cy="4923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808AEC2C-AB4E-48DB-94CA-A8AFC112D545}"/>
                </a:ext>
              </a:extLst>
            </p:cNvPr>
            <p:cNvCxnSpPr>
              <a:cxnSpLocks/>
            </p:cNvCxnSpPr>
            <p:nvPr/>
          </p:nvCxnSpPr>
          <p:spPr>
            <a:xfrm>
              <a:off x="2033954" y="1714499"/>
              <a:ext cx="0" cy="8733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777FFAF6-77BA-45A1-82E5-1F9FC0C88BC8}"/>
                </a:ext>
              </a:extLst>
            </p:cNvPr>
            <p:cNvCxnSpPr>
              <a:cxnSpLocks/>
            </p:cNvCxnSpPr>
            <p:nvPr/>
          </p:nvCxnSpPr>
          <p:spPr>
            <a:xfrm>
              <a:off x="1485900" y="1582615"/>
              <a:ext cx="548054" cy="1318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93888CE4-84FD-430B-8BE8-D17E4B3A64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5900" y="2587871"/>
              <a:ext cx="548054" cy="1318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3701FA24-FC45-4843-B719-80C40D3DD2F6}"/>
                </a:ext>
              </a:extLst>
            </p:cNvPr>
            <p:cNvCxnSpPr>
              <a:cxnSpLocks/>
            </p:cNvCxnSpPr>
            <p:nvPr/>
          </p:nvCxnSpPr>
          <p:spPr>
            <a:xfrm>
              <a:off x="1485899" y="2085243"/>
              <a:ext cx="274028" cy="659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F0180F2B-FD1E-4973-87E3-0219B1B8E6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5900" y="2151185"/>
              <a:ext cx="274027" cy="659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414BE5A3-C0D9-4224-9168-DE02B21EBCC7}"/>
              </a:ext>
            </a:extLst>
          </p:cNvPr>
          <p:cNvSpPr/>
          <p:nvPr/>
        </p:nvSpPr>
        <p:spPr>
          <a:xfrm>
            <a:off x="7051431" y="1970939"/>
            <a:ext cx="2702157" cy="63304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/>
                </a:solidFill>
              </a:rPr>
              <a:t>Устройство управления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5B8CE6-6917-4ACD-BA5D-75F7F3288B05}"/>
              </a:ext>
            </a:extLst>
          </p:cNvPr>
          <p:cNvSpPr txBox="1"/>
          <p:nvPr/>
        </p:nvSpPr>
        <p:spPr>
          <a:xfrm rot="16200000">
            <a:off x="9326284" y="3896427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АЛУ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1BF6B795-2B54-4CE1-98FC-7BB693961AC6}"/>
              </a:ext>
            </a:extLst>
          </p:cNvPr>
          <p:cNvSpPr/>
          <p:nvPr/>
        </p:nvSpPr>
        <p:spPr>
          <a:xfrm>
            <a:off x="2013440" y="1970940"/>
            <a:ext cx="2066192" cy="29161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Основная память</a:t>
            </a:r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CA0E5971-1CA3-4B8B-8DE4-C5CCDC38DAAE}"/>
              </a:ext>
            </a:extLst>
          </p:cNvPr>
          <p:cNvCxnSpPr>
            <a:stCxn id="4" idx="0"/>
          </p:cNvCxnSpPr>
          <p:nvPr/>
        </p:nvCxnSpPr>
        <p:spPr>
          <a:xfrm flipV="1">
            <a:off x="7831384" y="2603984"/>
            <a:ext cx="2562" cy="67261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4CB4A6C0-9795-468A-B7CA-8CF4D866EFFD}"/>
              </a:ext>
            </a:extLst>
          </p:cNvPr>
          <p:cNvCxnSpPr>
            <a:cxnSpLocks/>
          </p:cNvCxnSpPr>
          <p:nvPr/>
        </p:nvCxnSpPr>
        <p:spPr>
          <a:xfrm flipV="1">
            <a:off x="9475731" y="2603984"/>
            <a:ext cx="0" cy="99133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86F120BC-7684-4C53-97FC-7BDDA925B74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4078262" y="2287461"/>
            <a:ext cx="2973169" cy="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279A835F-9158-4397-9A34-AAE5D7FE1BC2}"/>
              </a:ext>
            </a:extLst>
          </p:cNvPr>
          <p:cNvGrpSpPr/>
          <p:nvPr/>
        </p:nvGrpSpPr>
        <p:grpSpPr>
          <a:xfrm>
            <a:off x="6646985" y="3790789"/>
            <a:ext cx="3455377" cy="1423049"/>
            <a:chOff x="6646985" y="3790789"/>
            <a:chExt cx="3455377" cy="1423049"/>
          </a:xfrm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95F4FD5F-8F6E-4A28-AD41-441B97F627B3}"/>
                </a:ext>
              </a:extLst>
            </p:cNvPr>
            <p:cNvCxnSpPr>
              <a:cxnSpLocks/>
            </p:cNvCxnSpPr>
            <p:nvPr/>
          </p:nvCxnSpPr>
          <p:spPr>
            <a:xfrm>
              <a:off x="8546118" y="3790789"/>
              <a:ext cx="65942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FCB364AE-2CCD-4612-930F-0AD6DF4D9099}"/>
                </a:ext>
              </a:extLst>
            </p:cNvPr>
            <p:cNvCxnSpPr>
              <a:cxnSpLocks/>
            </p:cNvCxnSpPr>
            <p:nvPr/>
          </p:nvCxnSpPr>
          <p:spPr>
            <a:xfrm>
              <a:off x="8546118" y="4403479"/>
              <a:ext cx="65942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0B085C5F-4021-4DA3-B93E-0F24667A3413}"/>
                </a:ext>
              </a:extLst>
            </p:cNvPr>
            <p:cNvCxnSpPr>
              <a:cxnSpLocks/>
            </p:cNvCxnSpPr>
            <p:nvPr/>
          </p:nvCxnSpPr>
          <p:spPr>
            <a:xfrm>
              <a:off x="9753588" y="4081093"/>
              <a:ext cx="348774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5ED2D4FA-409D-4981-893A-1F6DD68381AB}"/>
                </a:ext>
              </a:extLst>
            </p:cNvPr>
            <p:cNvCxnSpPr/>
            <p:nvPr/>
          </p:nvCxnSpPr>
          <p:spPr>
            <a:xfrm>
              <a:off x="10102362" y="4081093"/>
              <a:ext cx="0" cy="113274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9CE35C47-B861-4E40-8A0D-9CFB4B2B06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6985" y="5213838"/>
              <a:ext cx="345537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121D50D3-B2DA-44DC-BC9C-5040F5E7E437}"/>
                </a:ext>
              </a:extLst>
            </p:cNvPr>
            <p:cNvCxnSpPr>
              <a:cxnSpLocks/>
            </p:cNvCxnSpPr>
            <p:nvPr/>
          </p:nvCxnSpPr>
          <p:spPr>
            <a:xfrm>
              <a:off x="6646985" y="4647465"/>
              <a:ext cx="0" cy="56637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единительная линия 49">
              <a:extLst>
                <a:ext uri="{FF2B5EF4-FFF2-40B4-BE49-F238E27FC236}">
                  <a16:creationId xmlns:a16="http://schemas.microsoft.com/office/drawing/2014/main" id="{415C7EEE-3D11-43F6-A4B4-A1E9E8A58470}"/>
                </a:ext>
              </a:extLst>
            </p:cNvPr>
            <p:cNvCxnSpPr>
              <a:cxnSpLocks/>
            </p:cNvCxnSpPr>
            <p:nvPr/>
          </p:nvCxnSpPr>
          <p:spPr>
            <a:xfrm>
              <a:off x="6646985" y="4647465"/>
              <a:ext cx="469663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2714F4A-4651-4C6C-9D59-3B57DF1A6118}"/>
              </a:ext>
            </a:extLst>
          </p:cNvPr>
          <p:cNvSpPr txBox="1"/>
          <p:nvPr/>
        </p:nvSpPr>
        <p:spPr>
          <a:xfrm>
            <a:off x="4523637" y="1304136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0111 0101 0010 1011 1010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5477AA32-E33E-44C3-8792-B04127D9F049}"/>
              </a:ext>
            </a:extLst>
          </p:cNvPr>
          <p:cNvCxnSpPr/>
          <p:nvPr/>
        </p:nvCxnSpPr>
        <p:spPr>
          <a:xfrm>
            <a:off x="4592155" y="1629934"/>
            <a:ext cx="472611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F5B6319D-8E9E-40F5-A3B1-3F026BA40C7A}"/>
              </a:ext>
            </a:extLst>
          </p:cNvPr>
          <p:cNvCxnSpPr/>
          <p:nvPr/>
        </p:nvCxnSpPr>
        <p:spPr>
          <a:xfrm>
            <a:off x="5124699" y="1634839"/>
            <a:ext cx="47261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4CA0F87-790C-4687-BF1A-FF229CE2C6CB}"/>
              </a:ext>
            </a:extLst>
          </p:cNvPr>
          <p:cNvSpPr/>
          <p:nvPr/>
        </p:nvSpPr>
        <p:spPr>
          <a:xfrm>
            <a:off x="7831384" y="3512524"/>
            <a:ext cx="282664" cy="2242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DBDFEB1-D9E2-4CD8-A427-74C3DF1720B3}"/>
              </a:ext>
            </a:extLst>
          </p:cNvPr>
          <p:cNvSpPr/>
          <p:nvPr/>
        </p:nvSpPr>
        <p:spPr>
          <a:xfrm>
            <a:off x="7402468" y="4647465"/>
            <a:ext cx="282664" cy="2242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олилиния: фигура 11">
            <a:extLst>
              <a:ext uri="{FF2B5EF4-FFF2-40B4-BE49-F238E27FC236}">
                <a16:creationId xmlns:a16="http://schemas.microsoft.com/office/drawing/2014/main" id="{F9EF50AA-0452-449C-AD80-729C6FA73163}"/>
              </a:ext>
            </a:extLst>
          </p:cNvPr>
          <p:cNvSpPr/>
          <p:nvPr/>
        </p:nvSpPr>
        <p:spPr>
          <a:xfrm>
            <a:off x="5364512" y="1633591"/>
            <a:ext cx="2608234" cy="1869897"/>
          </a:xfrm>
          <a:custGeom>
            <a:avLst/>
            <a:gdLst>
              <a:gd name="connsiteX0" fmla="*/ 8872 w 2608234"/>
              <a:gd name="connsiteY0" fmla="*/ 0 h 1869897"/>
              <a:gd name="connsiteX1" fmla="*/ 121888 w 2608234"/>
              <a:gd name="connsiteY1" fmla="*/ 318499 h 1869897"/>
              <a:gd name="connsiteX2" fmla="*/ 861627 w 2608234"/>
              <a:gd name="connsiteY2" fmla="*/ 431515 h 1869897"/>
              <a:gd name="connsiteX3" fmla="*/ 2166445 w 2608234"/>
              <a:gd name="connsiteY3" fmla="*/ 452063 h 1869897"/>
              <a:gd name="connsiteX4" fmla="*/ 2608234 w 2608234"/>
              <a:gd name="connsiteY4" fmla="*/ 1869897 h 1869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08234" h="1869897">
                <a:moveTo>
                  <a:pt x="8872" y="0"/>
                </a:moveTo>
                <a:cubicBezTo>
                  <a:pt x="-5683" y="123290"/>
                  <a:pt x="-20238" y="246580"/>
                  <a:pt x="121888" y="318499"/>
                </a:cubicBezTo>
                <a:cubicBezTo>
                  <a:pt x="264014" y="390418"/>
                  <a:pt x="520868" y="409254"/>
                  <a:pt x="861627" y="431515"/>
                </a:cubicBezTo>
                <a:cubicBezTo>
                  <a:pt x="1202386" y="453776"/>
                  <a:pt x="1875344" y="212333"/>
                  <a:pt x="2166445" y="452063"/>
                </a:cubicBezTo>
                <a:cubicBezTo>
                  <a:pt x="2457546" y="691793"/>
                  <a:pt x="2532890" y="1280845"/>
                  <a:pt x="2608234" y="1869897"/>
                </a:cubicBezTo>
              </a:path>
            </a:pathLst>
          </a:custGeom>
          <a:noFill/>
          <a:ln>
            <a:solidFill>
              <a:schemeClr val="accent6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олилиния: фигура 13">
            <a:extLst>
              <a:ext uri="{FF2B5EF4-FFF2-40B4-BE49-F238E27FC236}">
                <a16:creationId xmlns:a16="http://schemas.microsoft.com/office/drawing/2014/main" id="{19C30942-D7E3-4B35-B5D4-93619161B009}"/>
              </a:ext>
            </a:extLst>
          </p:cNvPr>
          <p:cNvSpPr/>
          <p:nvPr/>
        </p:nvSpPr>
        <p:spPr>
          <a:xfrm>
            <a:off x="4761326" y="1633591"/>
            <a:ext cx="2822790" cy="3000054"/>
          </a:xfrm>
          <a:custGeom>
            <a:avLst/>
            <a:gdLst>
              <a:gd name="connsiteX0" fmla="*/ 67528 w 2822790"/>
              <a:gd name="connsiteY0" fmla="*/ 0 h 3000054"/>
              <a:gd name="connsiteX1" fmla="*/ 88076 w 2822790"/>
              <a:gd name="connsiteY1" fmla="*/ 400692 h 3000054"/>
              <a:gd name="connsiteX2" fmla="*/ 930557 w 2822790"/>
              <a:gd name="connsiteY2" fmla="*/ 544530 h 3000054"/>
              <a:gd name="connsiteX3" fmla="*/ 2389487 w 2822790"/>
              <a:gd name="connsiteY3" fmla="*/ 554805 h 3000054"/>
              <a:gd name="connsiteX4" fmla="*/ 2769631 w 2822790"/>
              <a:gd name="connsiteY4" fmla="*/ 1099335 h 3000054"/>
              <a:gd name="connsiteX5" fmla="*/ 2810728 w 2822790"/>
              <a:gd name="connsiteY5" fmla="*/ 3000054 h 300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22790" h="3000054">
                <a:moveTo>
                  <a:pt x="67528" y="0"/>
                </a:moveTo>
                <a:cubicBezTo>
                  <a:pt x="5883" y="154968"/>
                  <a:pt x="-55762" y="309937"/>
                  <a:pt x="88076" y="400692"/>
                </a:cubicBezTo>
                <a:cubicBezTo>
                  <a:pt x="231914" y="491447"/>
                  <a:pt x="546989" y="518845"/>
                  <a:pt x="930557" y="544530"/>
                </a:cubicBezTo>
                <a:cubicBezTo>
                  <a:pt x="1314126" y="570216"/>
                  <a:pt x="2082975" y="462338"/>
                  <a:pt x="2389487" y="554805"/>
                </a:cubicBezTo>
                <a:cubicBezTo>
                  <a:pt x="2695999" y="647272"/>
                  <a:pt x="2699424" y="691794"/>
                  <a:pt x="2769631" y="1099335"/>
                </a:cubicBezTo>
                <a:cubicBezTo>
                  <a:pt x="2839838" y="1506876"/>
                  <a:pt x="2825283" y="2253465"/>
                  <a:pt x="2810728" y="3000054"/>
                </a:cubicBezTo>
              </a:path>
            </a:pathLst>
          </a:custGeom>
          <a:noFill/>
          <a:ln>
            <a:solidFill>
              <a:srgbClr val="00B0F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33218779-ADDD-4986-9E2F-DE5BD8A642A7}"/>
              </a:ext>
            </a:extLst>
          </p:cNvPr>
          <p:cNvGrpSpPr/>
          <p:nvPr/>
        </p:nvGrpSpPr>
        <p:grpSpPr>
          <a:xfrm>
            <a:off x="7736440" y="3647326"/>
            <a:ext cx="1366463" cy="1143043"/>
            <a:chOff x="7736440" y="3647326"/>
            <a:chExt cx="1366463" cy="1143043"/>
          </a:xfrm>
        </p:grpSpPr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6E80C1B6-03D9-4306-A02D-FEE4305BE25F}"/>
                </a:ext>
              </a:extLst>
            </p:cNvPr>
            <p:cNvSpPr/>
            <p:nvPr/>
          </p:nvSpPr>
          <p:spPr>
            <a:xfrm>
              <a:off x="8178229" y="3647326"/>
              <a:ext cx="924674" cy="10274"/>
            </a:xfrm>
            <a:custGeom>
              <a:avLst/>
              <a:gdLst>
                <a:gd name="connsiteX0" fmla="*/ 0 w 924674"/>
                <a:gd name="connsiteY0" fmla="*/ 0 h 10274"/>
                <a:gd name="connsiteX1" fmla="*/ 924674 w 924674"/>
                <a:gd name="connsiteY1" fmla="*/ 10274 h 10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4674" h="10274">
                  <a:moveTo>
                    <a:pt x="0" y="0"/>
                  </a:moveTo>
                  <a:lnTo>
                    <a:pt x="924674" y="10274"/>
                  </a:ln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94508961-4A9B-4E72-83A2-5345E8E3DC1D}"/>
                </a:ext>
              </a:extLst>
            </p:cNvPr>
            <p:cNvSpPr/>
            <p:nvPr/>
          </p:nvSpPr>
          <p:spPr>
            <a:xfrm>
              <a:off x="7736440" y="4255308"/>
              <a:ext cx="1335641" cy="535061"/>
            </a:xfrm>
            <a:custGeom>
              <a:avLst/>
              <a:gdLst>
                <a:gd name="connsiteX0" fmla="*/ 0 w 1335641"/>
                <a:gd name="connsiteY0" fmla="*/ 511901 h 535061"/>
                <a:gd name="connsiteX1" fmla="*/ 431515 w 1335641"/>
                <a:gd name="connsiteY1" fmla="*/ 481079 h 535061"/>
                <a:gd name="connsiteX2" fmla="*/ 575353 w 1335641"/>
                <a:gd name="connsiteY2" fmla="*/ 39290 h 535061"/>
                <a:gd name="connsiteX3" fmla="*/ 1335641 w 1335641"/>
                <a:gd name="connsiteY3" fmla="*/ 49564 h 53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5641" h="535061">
                  <a:moveTo>
                    <a:pt x="0" y="511901"/>
                  </a:moveTo>
                  <a:cubicBezTo>
                    <a:pt x="167811" y="535874"/>
                    <a:pt x="335623" y="559848"/>
                    <a:pt x="431515" y="481079"/>
                  </a:cubicBezTo>
                  <a:cubicBezTo>
                    <a:pt x="527407" y="402310"/>
                    <a:pt x="424665" y="111209"/>
                    <a:pt x="575353" y="39290"/>
                  </a:cubicBezTo>
                  <a:cubicBezTo>
                    <a:pt x="726041" y="-32629"/>
                    <a:pt x="1030841" y="8467"/>
                    <a:pt x="1335641" y="49564"/>
                  </a:cubicBezTo>
                </a:path>
              </a:pathLst>
            </a:custGeom>
            <a:noFill/>
            <a:ln>
              <a:solidFill>
                <a:srgbClr val="FF0000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D2A8859C-D7CD-4C46-A40E-EB983441A287}"/>
              </a:ext>
            </a:extLst>
          </p:cNvPr>
          <p:cNvCxnSpPr>
            <a:cxnSpLocks/>
          </p:cNvCxnSpPr>
          <p:nvPr/>
        </p:nvCxnSpPr>
        <p:spPr>
          <a:xfrm>
            <a:off x="4073820" y="3670786"/>
            <a:ext cx="304282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03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950202D-B227-4345-9FC5-CE1C029A99F1}"/>
              </a:ext>
            </a:extLst>
          </p:cNvPr>
          <p:cNvSpPr/>
          <p:nvPr/>
        </p:nvSpPr>
        <p:spPr>
          <a:xfrm>
            <a:off x="7116649" y="3276597"/>
            <a:ext cx="1429469" cy="16089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Регистровый файл</a:t>
            </a:r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5AA4C3C8-EAE5-49DA-878E-59B0C8704C95}"/>
              </a:ext>
            </a:extLst>
          </p:cNvPr>
          <p:cNvGrpSpPr/>
          <p:nvPr/>
        </p:nvGrpSpPr>
        <p:grpSpPr>
          <a:xfrm>
            <a:off x="9205546" y="3512524"/>
            <a:ext cx="548055" cy="1137140"/>
            <a:chOff x="1485899" y="1582615"/>
            <a:chExt cx="548055" cy="1137140"/>
          </a:xfrm>
        </p:grpSpPr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2E1C0C45-FDD5-4595-9760-E45A0BA2EF30}"/>
                </a:ext>
              </a:extLst>
            </p:cNvPr>
            <p:cNvCxnSpPr/>
            <p:nvPr/>
          </p:nvCxnSpPr>
          <p:spPr>
            <a:xfrm>
              <a:off x="1485900" y="1582615"/>
              <a:ext cx="0" cy="4923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BE6024B9-F593-4263-90CE-B42FCA7F3F70}"/>
                </a:ext>
              </a:extLst>
            </p:cNvPr>
            <p:cNvCxnSpPr/>
            <p:nvPr/>
          </p:nvCxnSpPr>
          <p:spPr>
            <a:xfrm>
              <a:off x="1485900" y="2227385"/>
              <a:ext cx="0" cy="4923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808AEC2C-AB4E-48DB-94CA-A8AFC112D545}"/>
                </a:ext>
              </a:extLst>
            </p:cNvPr>
            <p:cNvCxnSpPr>
              <a:cxnSpLocks/>
            </p:cNvCxnSpPr>
            <p:nvPr/>
          </p:nvCxnSpPr>
          <p:spPr>
            <a:xfrm>
              <a:off x="2033954" y="1714499"/>
              <a:ext cx="0" cy="8733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777FFAF6-77BA-45A1-82E5-1F9FC0C88BC8}"/>
                </a:ext>
              </a:extLst>
            </p:cNvPr>
            <p:cNvCxnSpPr>
              <a:cxnSpLocks/>
            </p:cNvCxnSpPr>
            <p:nvPr/>
          </p:nvCxnSpPr>
          <p:spPr>
            <a:xfrm>
              <a:off x="1485900" y="1582615"/>
              <a:ext cx="548054" cy="1318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93888CE4-84FD-430B-8BE8-D17E4B3A64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5900" y="2587871"/>
              <a:ext cx="548054" cy="1318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3701FA24-FC45-4843-B719-80C40D3DD2F6}"/>
                </a:ext>
              </a:extLst>
            </p:cNvPr>
            <p:cNvCxnSpPr>
              <a:cxnSpLocks/>
            </p:cNvCxnSpPr>
            <p:nvPr/>
          </p:nvCxnSpPr>
          <p:spPr>
            <a:xfrm>
              <a:off x="1485899" y="2085243"/>
              <a:ext cx="274028" cy="659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F0180F2B-FD1E-4973-87E3-0219B1B8E6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5900" y="2151185"/>
              <a:ext cx="274027" cy="659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414BE5A3-C0D9-4224-9168-DE02B21EBCC7}"/>
              </a:ext>
            </a:extLst>
          </p:cNvPr>
          <p:cNvSpPr/>
          <p:nvPr/>
        </p:nvSpPr>
        <p:spPr>
          <a:xfrm>
            <a:off x="7051431" y="1970939"/>
            <a:ext cx="2702157" cy="63304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/>
                </a:solidFill>
              </a:rPr>
              <a:t>Устройство управления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5B8CE6-6917-4ACD-BA5D-75F7F3288B05}"/>
              </a:ext>
            </a:extLst>
          </p:cNvPr>
          <p:cNvSpPr txBox="1"/>
          <p:nvPr/>
        </p:nvSpPr>
        <p:spPr>
          <a:xfrm rot="16200000">
            <a:off x="9326284" y="3896427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АЛУ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1BF6B795-2B54-4CE1-98FC-7BB693961AC6}"/>
              </a:ext>
            </a:extLst>
          </p:cNvPr>
          <p:cNvSpPr/>
          <p:nvPr/>
        </p:nvSpPr>
        <p:spPr>
          <a:xfrm>
            <a:off x="2013440" y="1970940"/>
            <a:ext cx="2066192" cy="29161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Основная память</a:t>
            </a:r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CA0E5971-1CA3-4B8B-8DE4-C5CCDC38DAAE}"/>
              </a:ext>
            </a:extLst>
          </p:cNvPr>
          <p:cNvCxnSpPr>
            <a:stCxn id="4" idx="0"/>
          </p:cNvCxnSpPr>
          <p:nvPr/>
        </p:nvCxnSpPr>
        <p:spPr>
          <a:xfrm flipV="1">
            <a:off x="7831384" y="2603984"/>
            <a:ext cx="2562" cy="67261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4CB4A6C0-9795-468A-B7CA-8CF4D866EFFD}"/>
              </a:ext>
            </a:extLst>
          </p:cNvPr>
          <p:cNvCxnSpPr>
            <a:cxnSpLocks/>
          </p:cNvCxnSpPr>
          <p:nvPr/>
        </p:nvCxnSpPr>
        <p:spPr>
          <a:xfrm flipV="1">
            <a:off x="9475731" y="2603984"/>
            <a:ext cx="0" cy="99133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86F120BC-7684-4C53-97FC-7BDDA925B74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4078262" y="2287461"/>
            <a:ext cx="2973169" cy="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279A835F-9158-4397-9A34-AAE5D7FE1BC2}"/>
              </a:ext>
            </a:extLst>
          </p:cNvPr>
          <p:cNvGrpSpPr/>
          <p:nvPr/>
        </p:nvGrpSpPr>
        <p:grpSpPr>
          <a:xfrm>
            <a:off x="6646985" y="3790789"/>
            <a:ext cx="3455377" cy="1423049"/>
            <a:chOff x="6646985" y="3790789"/>
            <a:chExt cx="3455377" cy="1423049"/>
          </a:xfrm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95F4FD5F-8F6E-4A28-AD41-441B97F627B3}"/>
                </a:ext>
              </a:extLst>
            </p:cNvPr>
            <p:cNvCxnSpPr>
              <a:cxnSpLocks/>
            </p:cNvCxnSpPr>
            <p:nvPr/>
          </p:nvCxnSpPr>
          <p:spPr>
            <a:xfrm>
              <a:off x="8546118" y="3790789"/>
              <a:ext cx="65942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FCB364AE-2CCD-4612-930F-0AD6DF4D9099}"/>
                </a:ext>
              </a:extLst>
            </p:cNvPr>
            <p:cNvCxnSpPr>
              <a:cxnSpLocks/>
            </p:cNvCxnSpPr>
            <p:nvPr/>
          </p:nvCxnSpPr>
          <p:spPr>
            <a:xfrm>
              <a:off x="8546118" y="4403479"/>
              <a:ext cx="65942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0B085C5F-4021-4DA3-B93E-0F24667A3413}"/>
                </a:ext>
              </a:extLst>
            </p:cNvPr>
            <p:cNvCxnSpPr>
              <a:cxnSpLocks/>
            </p:cNvCxnSpPr>
            <p:nvPr/>
          </p:nvCxnSpPr>
          <p:spPr>
            <a:xfrm>
              <a:off x="9753588" y="4081093"/>
              <a:ext cx="348774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5ED2D4FA-409D-4981-893A-1F6DD68381AB}"/>
                </a:ext>
              </a:extLst>
            </p:cNvPr>
            <p:cNvCxnSpPr/>
            <p:nvPr/>
          </p:nvCxnSpPr>
          <p:spPr>
            <a:xfrm>
              <a:off x="10102362" y="4081093"/>
              <a:ext cx="0" cy="113274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9CE35C47-B861-4E40-8A0D-9CFB4B2B06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6985" y="5213838"/>
              <a:ext cx="345537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121D50D3-B2DA-44DC-BC9C-5040F5E7E437}"/>
                </a:ext>
              </a:extLst>
            </p:cNvPr>
            <p:cNvCxnSpPr>
              <a:cxnSpLocks/>
            </p:cNvCxnSpPr>
            <p:nvPr/>
          </p:nvCxnSpPr>
          <p:spPr>
            <a:xfrm>
              <a:off x="6646985" y="4647465"/>
              <a:ext cx="0" cy="56637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единительная линия 49">
              <a:extLst>
                <a:ext uri="{FF2B5EF4-FFF2-40B4-BE49-F238E27FC236}">
                  <a16:creationId xmlns:a16="http://schemas.microsoft.com/office/drawing/2014/main" id="{415C7EEE-3D11-43F6-A4B4-A1E9E8A58470}"/>
                </a:ext>
              </a:extLst>
            </p:cNvPr>
            <p:cNvCxnSpPr>
              <a:cxnSpLocks/>
            </p:cNvCxnSpPr>
            <p:nvPr/>
          </p:nvCxnSpPr>
          <p:spPr>
            <a:xfrm>
              <a:off x="6646985" y="4647465"/>
              <a:ext cx="469663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2714F4A-4651-4C6C-9D59-3B57DF1A6118}"/>
              </a:ext>
            </a:extLst>
          </p:cNvPr>
          <p:cNvSpPr txBox="1"/>
          <p:nvPr/>
        </p:nvSpPr>
        <p:spPr>
          <a:xfrm>
            <a:off x="4523637" y="1304136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0111 0101 0010 1011 1010</a:t>
            </a: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F5B6319D-8E9E-40F5-A3B1-3F026BA40C7A}"/>
              </a:ext>
            </a:extLst>
          </p:cNvPr>
          <p:cNvCxnSpPr/>
          <p:nvPr/>
        </p:nvCxnSpPr>
        <p:spPr>
          <a:xfrm>
            <a:off x="5623389" y="1629934"/>
            <a:ext cx="472611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DBDFEB1-D9E2-4CD8-A427-74C3DF1720B3}"/>
              </a:ext>
            </a:extLst>
          </p:cNvPr>
          <p:cNvSpPr/>
          <p:nvPr/>
        </p:nvSpPr>
        <p:spPr>
          <a:xfrm>
            <a:off x="7434269" y="4393249"/>
            <a:ext cx="282664" cy="2242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6906F836-DDB3-4C6C-BFA1-F625E3A56855}"/>
              </a:ext>
            </a:extLst>
          </p:cNvPr>
          <p:cNvSpPr/>
          <p:nvPr/>
        </p:nvSpPr>
        <p:spPr>
          <a:xfrm>
            <a:off x="5826922" y="1635370"/>
            <a:ext cx="1768054" cy="2736028"/>
          </a:xfrm>
          <a:custGeom>
            <a:avLst/>
            <a:gdLst>
              <a:gd name="connsiteX0" fmla="*/ 46340 w 1768054"/>
              <a:gd name="connsiteY0" fmla="*/ 0 h 2760785"/>
              <a:gd name="connsiteX1" fmla="*/ 72716 w 1768054"/>
              <a:gd name="connsiteY1" fmla="*/ 386862 h 2760785"/>
              <a:gd name="connsiteX2" fmla="*/ 732140 w 1768054"/>
              <a:gd name="connsiteY2" fmla="*/ 457200 h 2760785"/>
              <a:gd name="connsiteX3" fmla="*/ 1373978 w 1768054"/>
              <a:gd name="connsiteY3" fmla="*/ 483577 h 2760785"/>
              <a:gd name="connsiteX4" fmla="*/ 1672916 w 1768054"/>
              <a:gd name="connsiteY4" fmla="*/ 492369 h 2760785"/>
              <a:gd name="connsiteX5" fmla="*/ 1760840 w 1768054"/>
              <a:gd name="connsiteY5" fmla="*/ 747346 h 2760785"/>
              <a:gd name="connsiteX6" fmla="*/ 1760840 w 1768054"/>
              <a:gd name="connsiteY6" fmla="*/ 1459523 h 2760785"/>
              <a:gd name="connsiteX7" fmla="*/ 1743255 w 1768054"/>
              <a:gd name="connsiteY7" fmla="*/ 2760785 h 2760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8054" h="2760785">
                <a:moveTo>
                  <a:pt x="46340" y="0"/>
                </a:moveTo>
                <a:cubicBezTo>
                  <a:pt x="2378" y="155331"/>
                  <a:pt x="-41584" y="310662"/>
                  <a:pt x="72716" y="386862"/>
                </a:cubicBezTo>
                <a:cubicBezTo>
                  <a:pt x="187016" y="463062"/>
                  <a:pt x="515263" y="441081"/>
                  <a:pt x="732140" y="457200"/>
                </a:cubicBezTo>
                <a:cubicBezTo>
                  <a:pt x="949017" y="473319"/>
                  <a:pt x="1373978" y="483577"/>
                  <a:pt x="1373978" y="483577"/>
                </a:cubicBezTo>
                <a:cubicBezTo>
                  <a:pt x="1530774" y="489438"/>
                  <a:pt x="1608439" y="448408"/>
                  <a:pt x="1672916" y="492369"/>
                </a:cubicBezTo>
                <a:cubicBezTo>
                  <a:pt x="1737393" y="536330"/>
                  <a:pt x="1746186" y="586154"/>
                  <a:pt x="1760840" y="747346"/>
                </a:cubicBezTo>
                <a:cubicBezTo>
                  <a:pt x="1775494" y="908538"/>
                  <a:pt x="1763771" y="1123950"/>
                  <a:pt x="1760840" y="1459523"/>
                </a:cubicBezTo>
                <a:cubicBezTo>
                  <a:pt x="1757909" y="1795096"/>
                  <a:pt x="1750582" y="2277940"/>
                  <a:pt x="1743255" y="2760785"/>
                </a:cubicBezTo>
              </a:path>
            </a:pathLst>
          </a:custGeom>
          <a:noFill/>
          <a:ln>
            <a:solidFill>
              <a:srgbClr val="7030A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олилиния: фигура 20">
            <a:extLst>
              <a:ext uri="{FF2B5EF4-FFF2-40B4-BE49-F238E27FC236}">
                <a16:creationId xmlns:a16="http://schemas.microsoft.com/office/drawing/2014/main" id="{503A35A6-3103-4F08-87FE-30C27627C5BE}"/>
              </a:ext>
            </a:extLst>
          </p:cNvPr>
          <p:cNvSpPr/>
          <p:nvPr/>
        </p:nvSpPr>
        <p:spPr>
          <a:xfrm>
            <a:off x="6238778" y="3895015"/>
            <a:ext cx="4173668" cy="1657260"/>
          </a:xfrm>
          <a:custGeom>
            <a:avLst/>
            <a:gdLst>
              <a:gd name="connsiteX0" fmla="*/ 3593591 w 4173668"/>
              <a:gd name="connsiteY0" fmla="*/ 111906 h 1657260"/>
              <a:gd name="connsiteX1" fmla="*/ 4014831 w 4173668"/>
              <a:gd name="connsiteY1" fmla="*/ 132455 h 1657260"/>
              <a:gd name="connsiteX2" fmla="*/ 4055928 w 4173668"/>
              <a:gd name="connsiteY2" fmla="*/ 1437273 h 1657260"/>
              <a:gd name="connsiteX3" fmla="*/ 2514804 w 4173668"/>
              <a:gd name="connsiteY3" fmla="*/ 1653030 h 1657260"/>
              <a:gd name="connsiteX4" fmla="*/ 275038 w 4173668"/>
              <a:gd name="connsiteY4" fmla="*/ 1498918 h 1657260"/>
              <a:gd name="connsiteX5" fmla="*/ 131200 w 4173668"/>
              <a:gd name="connsiteY5" fmla="*/ 635888 h 1657260"/>
              <a:gd name="connsiteX6" fmla="*/ 1138067 w 4173668"/>
              <a:gd name="connsiteY6" fmla="*/ 594792 h 165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73668" h="1657260">
                <a:moveTo>
                  <a:pt x="3593591" y="111906"/>
                </a:moveTo>
                <a:cubicBezTo>
                  <a:pt x="3765683" y="11733"/>
                  <a:pt x="3937775" y="-88439"/>
                  <a:pt x="4014831" y="132455"/>
                </a:cubicBezTo>
                <a:cubicBezTo>
                  <a:pt x="4091887" y="353349"/>
                  <a:pt x="4305933" y="1183844"/>
                  <a:pt x="4055928" y="1437273"/>
                </a:cubicBezTo>
                <a:cubicBezTo>
                  <a:pt x="3805923" y="1690702"/>
                  <a:pt x="3144952" y="1642756"/>
                  <a:pt x="2514804" y="1653030"/>
                </a:cubicBezTo>
                <a:cubicBezTo>
                  <a:pt x="1884656" y="1663304"/>
                  <a:pt x="672305" y="1668442"/>
                  <a:pt x="275038" y="1498918"/>
                </a:cubicBezTo>
                <a:cubicBezTo>
                  <a:pt x="-122229" y="1329394"/>
                  <a:pt x="-12638" y="786576"/>
                  <a:pt x="131200" y="635888"/>
                </a:cubicBezTo>
                <a:cubicBezTo>
                  <a:pt x="275038" y="485200"/>
                  <a:pt x="706552" y="539996"/>
                  <a:pt x="1138067" y="594792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F9C039C5-B46D-4542-AACC-6BE147283088}"/>
              </a:ext>
            </a:extLst>
          </p:cNvPr>
          <p:cNvCxnSpPr>
            <a:cxnSpLocks/>
          </p:cNvCxnSpPr>
          <p:nvPr/>
        </p:nvCxnSpPr>
        <p:spPr>
          <a:xfrm>
            <a:off x="4073820" y="3670786"/>
            <a:ext cx="304282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64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950202D-B227-4345-9FC5-CE1C029A99F1}"/>
              </a:ext>
            </a:extLst>
          </p:cNvPr>
          <p:cNvSpPr/>
          <p:nvPr/>
        </p:nvSpPr>
        <p:spPr>
          <a:xfrm>
            <a:off x="7116649" y="3276597"/>
            <a:ext cx="1429469" cy="16089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Регистровый файл</a:t>
            </a:r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5AA4C3C8-EAE5-49DA-878E-59B0C8704C95}"/>
              </a:ext>
            </a:extLst>
          </p:cNvPr>
          <p:cNvGrpSpPr/>
          <p:nvPr/>
        </p:nvGrpSpPr>
        <p:grpSpPr>
          <a:xfrm>
            <a:off x="9205546" y="3512524"/>
            <a:ext cx="548055" cy="1137140"/>
            <a:chOff x="1485899" y="1582615"/>
            <a:chExt cx="548055" cy="1137140"/>
          </a:xfrm>
        </p:grpSpPr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2E1C0C45-FDD5-4595-9760-E45A0BA2EF30}"/>
                </a:ext>
              </a:extLst>
            </p:cNvPr>
            <p:cNvCxnSpPr/>
            <p:nvPr/>
          </p:nvCxnSpPr>
          <p:spPr>
            <a:xfrm>
              <a:off x="1485900" y="1582615"/>
              <a:ext cx="0" cy="4923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BE6024B9-F593-4263-90CE-B42FCA7F3F70}"/>
                </a:ext>
              </a:extLst>
            </p:cNvPr>
            <p:cNvCxnSpPr/>
            <p:nvPr/>
          </p:nvCxnSpPr>
          <p:spPr>
            <a:xfrm>
              <a:off x="1485900" y="2227385"/>
              <a:ext cx="0" cy="4923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808AEC2C-AB4E-48DB-94CA-A8AFC112D545}"/>
                </a:ext>
              </a:extLst>
            </p:cNvPr>
            <p:cNvCxnSpPr>
              <a:cxnSpLocks/>
            </p:cNvCxnSpPr>
            <p:nvPr/>
          </p:nvCxnSpPr>
          <p:spPr>
            <a:xfrm>
              <a:off x="2033954" y="1714499"/>
              <a:ext cx="0" cy="8733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777FFAF6-77BA-45A1-82E5-1F9FC0C88BC8}"/>
                </a:ext>
              </a:extLst>
            </p:cNvPr>
            <p:cNvCxnSpPr>
              <a:cxnSpLocks/>
            </p:cNvCxnSpPr>
            <p:nvPr/>
          </p:nvCxnSpPr>
          <p:spPr>
            <a:xfrm>
              <a:off x="1485900" y="1582615"/>
              <a:ext cx="548054" cy="1318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93888CE4-84FD-430B-8BE8-D17E4B3A64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5900" y="2587871"/>
              <a:ext cx="548054" cy="1318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3701FA24-FC45-4843-B719-80C40D3DD2F6}"/>
                </a:ext>
              </a:extLst>
            </p:cNvPr>
            <p:cNvCxnSpPr>
              <a:cxnSpLocks/>
            </p:cNvCxnSpPr>
            <p:nvPr/>
          </p:nvCxnSpPr>
          <p:spPr>
            <a:xfrm>
              <a:off x="1485899" y="2085243"/>
              <a:ext cx="274028" cy="659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F0180F2B-FD1E-4973-87E3-0219B1B8E6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5900" y="2151185"/>
              <a:ext cx="274027" cy="659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414BE5A3-C0D9-4224-9168-DE02B21EBCC7}"/>
              </a:ext>
            </a:extLst>
          </p:cNvPr>
          <p:cNvSpPr/>
          <p:nvPr/>
        </p:nvSpPr>
        <p:spPr>
          <a:xfrm>
            <a:off x="7051431" y="1970939"/>
            <a:ext cx="2702157" cy="63304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/>
                </a:solidFill>
              </a:rPr>
              <a:t>Устройство управления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5B8CE6-6917-4ACD-BA5D-75F7F3288B05}"/>
              </a:ext>
            </a:extLst>
          </p:cNvPr>
          <p:cNvSpPr txBox="1"/>
          <p:nvPr/>
        </p:nvSpPr>
        <p:spPr>
          <a:xfrm rot="16200000">
            <a:off x="9326284" y="3896427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АЛУ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1BF6B795-2B54-4CE1-98FC-7BB693961AC6}"/>
              </a:ext>
            </a:extLst>
          </p:cNvPr>
          <p:cNvSpPr/>
          <p:nvPr/>
        </p:nvSpPr>
        <p:spPr>
          <a:xfrm>
            <a:off x="2013440" y="1970940"/>
            <a:ext cx="2066192" cy="29161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Основная память</a:t>
            </a:r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CA0E5971-1CA3-4B8B-8DE4-C5CCDC38DAAE}"/>
              </a:ext>
            </a:extLst>
          </p:cNvPr>
          <p:cNvCxnSpPr>
            <a:stCxn id="4" idx="0"/>
          </p:cNvCxnSpPr>
          <p:nvPr/>
        </p:nvCxnSpPr>
        <p:spPr>
          <a:xfrm flipV="1">
            <a:off x="7831384" y="2603984"/>
            <a:ext cx="2562" cy="67261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4CB4A6C0-9795-468A-B7CA-8CF4D866EFFD}"/>
              </a:ext>
            </a:extLst>
          </p:cNvPr>
          <p:cNvCxnSpPr>
            <a:cxnSpLocks/>
          </p:cNvCxnSpPr>
          <p:nvPr/>
        </p:nvCxnSpPr>
        <p:spPr>
          <a:xfrm flipV="1">
            <a:off x="9475731" y="2603984"/>
            <a:ext cx="0" cy="99133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86F120BC-7684-4C53-97FC-7BDDA925B74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4078262" y="2287461"/>
            <a:ext cx="2973169" cy="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279A835F-9158-4397-9A34-AAE5D7FE1BC2}"/>
              </a:ext>
            </a:extLst>
          </p:cNvPr>
          <p:cNvGrpSpPr/>
          <p:nvPr/>
        </p:nvGrpSpPr>
        <p:grpSpPr>
          <a:xfrm>
            <a:off x="6646985" y="3790789"/>
            <a:ext cx="3455377" cy="1423049"/>
            <a:chOff x="6646985" y="3790789"/>
            <a:chExt cx="3455377" cy="1423049"/>
          </a:xfrm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95F4FD5F-8F6E-4A28-AD41-441B97F627B3}"/>
                </a:ext>
              </a:extLst>
            </p:cNvPr>
            <p:cNvCxnSpPr>
              <a:cxnSpLocks/>
            </p:cNvCxnSpPr>
            <p:nvPr/>
          </p:nvCxnSpPr>
          <p:spPr>
            <a:xfrm>
              <a:off x="8546118" y="3790789"/>
              <a:ext cx="65942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FCB364AE-2CCD-4612-930F-0AD6DF4D9099}"/>
                </a:ext>
              </a:extLst>
            </p:cNvPr>
            <p:cNvCxnSpPr>
              <a:cxnSpLocks/>
            </p:cNvCxnSpPr>
            <p:nvPr/>
          </p:nvCxnSpPr>
          <p:spPr>
            <a:xfrm>
              <a:off x="8546118" y="4403479"/>
              <a:ext cx="65942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0B085C5F-4021-4DA3-B93E-0F24667A3413}"/>
                </a:ext>
              </a:extLst>
            </p:cNvPr>
            <p:cNvCxnSpPr>
              <a:cxnSpLocks/>
            </p:cNvCxnSpPr>
            <p:nvPr/>
          </p:nvCxnSpPr>
          <p:spPr>
            <a:xfrm>
              <a:off x="9753588" y="4081093"/>
              <a:ext cx="348774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5ED2D4FA-409D-4981-893A-1F6DD68381AB}"/>
                </a:ext>
              </a:extLst>
            </p:cNvPr>
            <p:cNvCxnSpPr/>
            <p:nvPr/>
          </p:nvCxnSpPr>
          <p:spPr>
            <a:xfrm>
              <a:off x="10102362" y="4081093"/>
              <a:ext cx="0" cy="113274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9CE35C47-B861-4E40-8A0D-9CFB4B2B06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6985" y="5213838"/>
              <a:ext cx="345537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121D50D3-B2DA-44DC-BC9C-5040F5E7E437}"/>
                </a:ext>
              </a:extLst>
            </p:cNvPr>
            <p:cNvCxnSpPr>
              <a:cxnSpLocks/>
            </p:cNvCxnSpPr>
            <p:nvPr/>
          </p:nvCxnSpPr>
          <p:spPr>
            <a:xfrm>
              <a:off x="6646985" y="4647465"/>
              <a:ext cx="0" cy="56637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единительная линия 49">
              <a:extLst>
                <a:ext uri="{FF2B5EF4-FFF2-40B4-BE49-F238E27FC236}">
                  <a16:creationId xmlns:a16="http://schemas.microsoft.com/office/drawing/2014/main" id="{415C7EEE-3D11-43F6-A4B4-A1E9E8A58470}"/>
                </a:ext>
              </a:extLst>
            </p:cNvPr>
            <p:cNvCxnSpPr>
              <a:cxnSpLocks/>
            </p:cNvCxnSpPr>
            <p:nvPr/>
          </p:nvCxnSpPr>
          <p:spPr>
            <a:xfrm>
              <a:off x="6646985" y="4647465"/>
              <a:ext cx="469663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2714F4A-4651-4C6C-9D59-3B57DF1A6118}"/>
              </a:ext>
            </a:extLst>
          </p:cNvPr>
          <p:cNvSpPr txBox="1"/>
          <p:nvPr/>
        </p:nvSpPr>
        <p:spPr>
          <a:xfrm>
            <a:off x="4523637" y="1304136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0111 0101 0010 1011 1010</a:t>
            </a: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F5B6319D-8E9E-40F5-A3B1-3F026BA40C7A}"/>
              </a:ext>
            </a:extLst>
          </p:cNvPr>
          <p:cNvCxnSpPr/>
          <p:nvPr/>
        </p:nvCxnSpPr>
        <p:spPr>
          <a:xfrm>
            <a:off x="6671350" y="1629934"/>
            <a:ext cx="47261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7663E778-218D-4584-BFEF-B87B38EE8F39}"/>
              </a:ext>
            </a:extLst>
          </p:cNvPr>
          <p:cNvGrpSpPr/>
          <p:nvPr/>
        </p:nvGrpSpPr>
        <p:grpSpPr>
          <a:xfrm>
            <a:off x="9753588" y="2287461"/>
            <a:ext cx="1117189" cy="1508215"/>
            <a:chOff x="9753588" y="2287461"/>
            <a:chExt cx="1117189" cy="1508215"/>
          </a:xfrm>
        </p:grpSpPr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5D824974-C597-408C-8672-CF1CE74EFCA6}"/>
                </a:ext>
              </a:extLst>
            </p:cNvPr>
            <p:cNvGrpSpPr/>
            <p:nvPr/>
          </p:nvGrpSpPr>
          <p:grpSpPr>
            <a:xfrm>
              <a:off x="9753588" y="2287461"/>
              <a:ext cx="348774" cy="1508215"/>
              <a:chOff x="9753588" y="2287461"/>
              <a:chExt cx="348774" cy="1508215"/>
            </a:xfrm>
          </p:grpSpPr>
          <p:cxnSp>
            <p:nvCxnSpPr>
              <p:cNvPr id="32" name="Прямая соединительная линия 31">
                <a:extLst>
                  <a:ext uri="{FF2B5EF4-FFF2-40B4-BE49-F238E27FC236}">
                    <a16:creationId xmlns:a16="http://schemas.microsoft.com/office/drawing/2014/main" id="{18319F42-BE1D-43C9-A2A1-651B6103C7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02362" y="2287461"/>
                <a:ext cx="0" cy="150333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464A5C0C-F647-4F1B-9CAA-5C2DC65319F1}"/>
                  </a:ext>
                </a:extLst>
              </p:cNvPr>
              <p:cNvCxnSpPr>
                <a:cxnSpLocks/>
                <a:endCxn id="24" idx="3"/>
              </p:cNvCxnSpPr>
              <p:nvPr/>
            </p:nvCxnSpPr>
            <p:spPr>
              <a:xfrm flipH="1">
                <a:off x="9753588" y="2287462"/>
                <a:ext cx="34877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Прямая соединительная линия 38">
                <a:extLst>
                  <a:ext uri="{FF2B5EF4-FFF2-40B4-BE49-F238E27FC236}">
                    <a16:creationId xmlns:a16="http://schemas.microsoft.com/office/drawing/2014/main" id="{FE159059-610A-4590-A2F3-3108686660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753588" y="3795676"/>
                <a:ext cx="34877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7BDA7AC-46A3-4884-8C88-D2A3FCBB21DC}"/>
                </a:ext>
              </a:extLst>
            </p:cNvPr>
            <p:cNvSpPr txBox="1"/>
            <p:nvPr/>
          </p:nvSpPr>
          <p:spPr>
            <a:xfrm>
              <a:off x="10102362" y="2918883"/>
              <a:ext cx="768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rgbClr val="0070C0"/>
                  </a:solidFill>
                </a:rPr>
                <a:t>Флаги</a:t>
              </a:r>
            </a:p>
          </p:txBody>
        </p:sp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960B9C69-20EC-4C98-9702-DD6BBE3BFFB0}"/>
              </a:ext>
            </a:extLst>
          </p:cNvPr>
          <p:cNvGrpSpPr/>
          <p:nvPr/>
        </p:nvGrpSpPr>
        <p:grpSpPr>
          <a:xfrm>
            <a:off x="6786588" y="1643865"/>
            <a:ext cx="3278030" cy="2095917"/>
            <a:chOff x="6786588" y="1643865"/>
            <a:chExt cx="3278030" cy="2095917"/>
          </a:xfrm>
        </p:grpSpPr>
        <p:sp>
          <p:nvSpPr>
            <p:cNvPr id="18" name="Полилиния: фигура 17">
              <a:extLst>
                <a:ext uri="{FF2B5EF4-FFF2-40B4-BE49-F238E27FC236}">
                  <a16:creationId xmlns:a16="http://schemas.microsoft.com/office/drawing/2014/main" id="{734236B7-1E9A-4E74-AB4D-4D4B1A50FD77}"/>
                </a:ext>
              </a:extLst>
            </p:cNvPr>
            <p:cNvSpPr/>
            <p:nvPr/>
          </p:nvSpPr>
          <p:spPr>
            <a:xfrm>
              <a:off x="6786588" y="1643865"/>
              <a:ext cx="1772056" cy="493160"/>
            </a:xfrm>
            <a:custGeom>
              <a:avLst/>
              <a:gdLst>
                <a:gd name="connsiteX0" fmla="*/ 97097 w 1772056"/>
                <a:gd name="connsiteY0" fmla="*/ 0 h 493160"/>
                <a:gd name="connsiteX1" fmla="*/ 148468 w 1772056"/>
                <a:gd name="connsiteY1" fmla="*/ 174661 h 493160"/>
                <a:gd name="connsiteX2" fmla="*/ 1504657 w 1772056"/>
                <a:gd name="connsiteY2" fmla="*/ 205483 h 493160"/>
                <a:gd name="connsiteX3" fmla="*/ 1771785 w 1772056"/>
                <a:gd name="connsiteY3" fmla="*/ 493160 h 493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2056" h="493160">
                  <a:moveTo>
                    <a:pt x="97097" y="0"/>
                  </a:moveTo>
                  <a:cubicBezTo>
                    <a:pt x="5486" y="70207"/>
                    <a:pt x="-86125" y="140414"/>
                    <a:pt x="148468" y="174661"/>
                  </a:cubicBezTo>
                  <a:cubicBezTo>
                    <a:pt x="383061" y="208908"/>
                    <a:pt x="1234104" y="152400"/>
                    <a:pt x="1504657" y="205483"/>
                  </a:cubicBezTo>
                  <a:cubicBezTo>
                    <a:pt x="1775210" y="258566"/>
                    <a:pt x="1773497" y="375863"/>
                    <a:pt x="1771785" y="493160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Полилиния: фигура 26">
              <a:extLst>
                <a:ext uri="{FF2B5EF4-FFF2-40B4-BE49-F238E27FC236}">
                  <a16:creationId xmlns:a16="http://schemas.microsoft.com/office/drawing/2014/main" id="{1F6063DF-234A-4596-9615-46F059C676F5}"/>
                </a:ext>
              </a:extLst>
            </p:cNvPr>
            <p:cNvSpPr/>
            <p:nvPr/>
          </p:nvSpPr>
          <p:spPr>
            <a:xfrm>
              <a:off x="9657708" y="2383604"/>
              <a:ext cx="406910" cy="1356178"/>
            </a:xfrm>
            <a:custGeom>
              <a:avLst/>
              <a:gdLst>
                <a:gd name="connsiteX0" fmla="*/ 133564 w 406910"/>
                <a:gd name="connsiteY0" fmla="*/ 1325367 h 1356178"/>
                <a:gd name="connsiteX1" fmla="*/ 339047 w 406910"/>
                <a:gd name="connsiteY1" fmla="*/ 1315093 h 1356178"/>
                <a:gd name="connsiteX2" fmla="*/ 390418 w 406910"/>
                <a:gd name="connsiteY2" fmla="*/ 924675 h 1356178"/>
                <a:gd name="connsiteX3" fmla="*/ 369870 w 406910"/>
                <a:gd name="connsiteY3" fmla="*/ 184935 h 1356178"/>
                <a:gd name="connsiteX4" fmla="*/ 0 w 406910"/>
                <a:gd name="connsiteY4" fmla="*/ 0 h 135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910" h="1356178">
                  <a:moveTo>
                    <a:pt x="133564" y="1325367"/>
                  </a:moveTo>
                  <a:cubicBezTo>
                    <a:pt x="214901" y="1353621"/>
                    <a:pt x="296238" y="1381875"/>
                    <a:pt x="339047" y="1315093"/>
                  </a:cubicBezTo>
                  <a:cubicBezTo>
                    <a:pt x="381856" y="1248311"/>
                    <a:pt x="385281" y="1113035"/>
                    <a:pt x="390418" y="924675"/>
                  </a:cubicBezTo>
                  <a:cubicBezTo>
                    <a:pt x="395555" y="736315"/>
                    <a:pt x="434940" y="339047"/>
                    <a:pt x="369870" y="184935"/>
                  </a:cubicBezTo>
                  <a:cubicBezTo>
                    <a:pt x="304800" y="30823"/>
                    <a:pt x="152400" y="15411"/>
                    <a:pt x="0" y="0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B163C5F0-4FD0-447B-BFB0-E04EC1F03D80}"/>
              </a:ext>
            </a:extLst>
          </p:cNvPr>
          <p:cNvCxnSpPr>
            <a:cxnSpLocks/>
          </p:cNvCxnSpPr>
          <p:nvPr/>
        </p:nvCxnSpPr>
        <p:spPr>
          <a:xfrm>
            <a:off x="4073820" y="3670786"/>
            <a:ext cx="304282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88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950202D-B227-4345-9FC5-CE1C029A99F1}"/>
              </a:ext>
            </a:extLst>
          </p:cNvPr>
          <p:cNvSpPr/>
          <p:nvPr/>
        </p:nvSpPr>
        <p:spPr>
          <a:xfrm>
            <a:off x="7116649" y="3276597"/>
            <a:ext cx="1429469" cy="16089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Регистровый файл</a:t>
            </a:r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5AA4C3C8-EAE5-49DA-878E-59B0C8704C95}"/>
              </a:ext>
            </a:extLst>
          </p:cNvPr>
          <p:cNvGrpSpPr/>
          <p:nvPr/>
        </p:nvGrpSpPr>
        <p:grpSpPr>
          <a:xfrm>
            <a:off x="9205546" y="3512524"/>
            <a:ext cx="548055" cy="1137140"/>
            <a:chOff x="1485899" y="1582615"/>
            <a:chExt cx="548055" cy="1137140"/>
          </a:xfrm>
        </p:grpSpPr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2E1C0C45-FDD5-4595-9760-E45A0BA2EF30}"/>
                </a:ext>
              </a:extLst>
            </p:cNvPr>
            <p:cNvCxnSpPr/>
            <p:nvPr/>
          </p:nvCxnSpPr>
          <p:spPr>
            <a:xfrm>
              <a:off x="1485900" y="1582615"/>
              <a:ext cx="0" cy="4923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BE6024B9-F593-4263-90CE-B42FCA7F3F70}"/>
                </a:ext>
              </a:extLst>
            </p:cNvPr>
            <p:cNvCxnSpPr/>
            <p:nvPr/>
          </p:nvCxnSpPr>
          <p:spPr>
            <a:xfrm>
              <a:off x="1485900" y="2227385"/>
              <a:ext cx="0" cy="4923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808AEC2C-AB4E-48DB-94CA-A8AFC112D545}"/>
                </a:ext>
              </a:extLst>
            </p:cNvPr>
            <p:cNvCxnSpPr>
              <a:cxnSpLocks/>
            </p:cNvCxnSpPr>
            <p:nvPr/>
          </p:nvCxnSpPr>
          <p:spPr>
            <a:xfrm>
              <a:off x="2033954" y="1714499"/>
              <a:ext cx="0" cy="8733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777FFAF6-77BA-45A1-82E5-1F9FC0C88BC8}"/>
                </a:ext>
              </a:extLst>
            </p:cNvPr>
            <p:cNvCxnSpPr>
              <a:cxnSpLocks/>
            </p:cNvCxnSpPr>
            <p:nvPr/>
          </p:nvCxnSpPr>
          <p:spPr>
            <a:xfrm>
              <a:off x="1485900" y="1582615"/>
              <a:ext cx="548054" cy="1318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93888CE4-84FD-430B-8BE8-D17E4B3A64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5900" y="2587871"/>
              <a:ext cx="548054" cy="1318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3701FA24-FC45-4843-B719-80C40D3DD2F6}"/>
                </a:ext>
              </a:extLst>
            </p:cNvPr>
            <p:cNvCxnSpPr>
              <a:cxnSpLocks/>
            </p:cNvCxnSpPr>
            <p:nvPr/>
          </p:nvCxnSpPr>
          <p:spPr>
            <a:xfrm>
              <a:off x="1485899" y="2085243"/>
              <a:ext cx="274028" cy="659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F0180F2B-FD1E-4973-87E3-0219B1B8E6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5900" y="2151185"/>
              <a:ext cx="274027" cy="659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414BE5A3-C0D9-4224-9168-DE02B21EBCC7}"/>
              </a:ext>
            </a:extLst>
          </p:cNvPr>
          <p:cNvSpPr/>
          <p:nvPr/>
        </p:nvSpPr>
        <p:spPr>
          <a:xfrm>
            <a:off x="7051431" y="1970939"/>
            <a:ext cx="2702157" cy="63304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/>
                </a:solidFill>
              </a:rPr>
              <a:t>Устройство управления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5B8CE6-6917-4ACD-BA5D-75F7F3288B05}"/>
              </a:ext>
            </a:extLst>
          </p:cNvPr>
          <p:cNvSpPr txBox="1"/>
          <p:nvPr/>
        </p:nvSpPr>
        <p:spPr>
          <a:xfrm rot="16200000">
            <a:off x="9326284" y="3896427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АЛУ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1BF6B795-2B54-4CE1-98FC-7BB693961AC6}"/>
              </a:ext>
            </a:extLst>
          </p:cNvPr>
          <p:cNvSpPr/>
          <p:nvPr/>
        </p:nvSpPr>
        <p:spPr>
          <a:xfrm>
            <a:off x="2013440" y="1970940"/>
            <a:ext cx="2066192" cy="29161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Основная память</a:t>
            </a:r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CA0E5971-1CA3-4B8B-8DE4-C5CCDC38DAAE}"/>
              </a:ext>
            </a:extLst>
          </p:cNvPr>
          <p:cNvCxnSpPr>
            <a:stCxn id="4" idx="0"/>
          </p:cNvCxnSpPr>
          <p:nvPr/>
        </p:nvCxnSpPr>
        <p:spPr>
          <a:xfrm flipV="1">
            <a:off x="7831384" y="2603984"/>
            <a:ext cx="2562" cy="67261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4CB4A6C0-9795-468A-B7CA-8CF4D866EFFD}"/>
              </a:ext>
            </a:extLst>
          </p:cNvPr>
          <p:cNvCxnSpPr>
            <a:cxnSpLocks/>
          </p:cNvCxnSpPr>
          <p:nvPr/>
        </p:nvCxnSpPr>
        <p:spPr>
          <a:xfrm flipV="1">
            <a:off x="9475731" y="2603984"/>
            <a:ext cx="0" cy="99133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86F120BC-7684-4C53-97FC-7BDDA925B74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4078262" y="2287461"/>
            <a:ext cx="2973169" cy="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279A835F-9158-4397-9A34-AAE5D7FE1BC2}"/>
              </a:ext>
            </a:extLst>
          </p:cNvPr>
          <p:cNvGrpSpPr/>
          <p:nvPr/>
        </p:nvGrpSpPr>
        <p:grpSpPr>
          <a:xfrm>
            <a:off x="6646985" y="3790789"/>
            <a:ext cx="3455377" cy="1423049"/>
            <a:chOff x="6646985" y="3790789"/>
            <a:chExt cx="3455377" cy="1423049"/>
          </a:xfrm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95F4FD5F-8F6E-4A28-AD41-441B97F627B3}"/>
                </a:ext>
              </a:extLst>
            </p:cNvPr>
            <p:cNvCxnSpPr>
              <a:cxnSpLocks/>
            </p:cNvCxnSpPr>
            <p:nvPr/>
          </p:nvCxnSpPr>
          <p:spPr>
            <a:xfrm>
              <a:off x="8546118" y="3790789"/>
              <a:ext cx="65942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FCB364AE-2CCD-4612-930F-0AD6DF4D9099}"/>
                </a:ext>
              </a:extLst>
            </p:cNvPr>
            <p:cNvCxnSpPr>
              <a:cxnSpLocks/>
            </p:cNvCxnSpPr>
            <p:nvPr/>
          </p:nvCxnSpPr>
          <p:spPr>
            <a:xfrm>
              <a:off x="8546118" y="4403479"/>
              <a:ext cx="65942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0B085C5F-4021-4DA3-B93E-0F24667A3413}"/>
                </a:ext>
              </a:extLst>
            </p:cNvPr>
            <p:cNvCxnSpPr>
              <a:cxnSpLocks/>
            </p:cNvCxnSpPr>
            <p:nvPr/>
          </p:nvCxnSpPr>
          <p:spPr>
            <a:xfrm>
              <a:off x="9753588" y="4081093"/>
              <a:ext cx="348774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5ED2D4FA-409D-4981-893A-1F6DD68381AB}"/>
                </a:ext>
              </a:extLst>
            </p:cNvPr>
            <p:cNvCxnSpPr/>
            <p:nvPr/>
          </p:nvCxnSpPr>
          <p:spPr>
            <a:xfrm>
              <a:off x="10102362" y="4081093"/>
              <a:ext cx="0" cy="113274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9CE35C47-B861-4E40-8A0D-9CFB4B2B06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6985" y="5213838"/>
              <a:ext cx="345537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121D50D3-B2DA-44DC-BC9C-5040F5E7E437}"/>
                </a:ext>
              </a:extLst>
            </p:cNvPr>
            <p:cNvCxnSpPr>
              <a:cxnSpLocks/>
            </p:cNvCxnSpPr>
            <p:nvPr/>
          </p:nvCxnSpPr>
          <p:spPr>
            <a:xfrm>
              <a:off x="6646985" y="4647465"/>
              <a:ext cx="0" cy="56637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единительная линия 49">
              <a:extLst>
                <a:ext uri="{FF2B5EF4-FFF2-40B4-BE49-F238E27FC236}">
                  <a16:creationId xmlns:a16="http://schemas.microsoft.com/office/drawing/2014/main" id="{415C7EEE-3D11-43F6-A4B4-A1E9E8A58470}"/>
                </a:ext>
              </a:extLst>
            </p:cNvPr>
            <p:cNvCxnSpPr>
              <a:cxnSpLocks/>
            </p:cNvCxnSpPr>
            <p:nvPr/>
          </p:nvCxnSpPr>
          <p:spPr>
            <a:xfrm>
              <a:off x="6646985" y="4647465"/>
              <a:ext cx="469663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7663E778-218D-4584-BFEF-B87B38EE8F39}"/>
              </a:ext>
            </a:extLst>
          </p:cNvPr>
          <p:cNvGrpSpPr/>
          <p:nvPr/>
        </p:nvGrpSpPr>
        <p:grpSpPr>
          <a:xfrm>
            <a:off x="9753588" y="2287461"/>
            <a:ext cx="1117189" cy="1508215"/>
            <a:chOff x="9753588" y="2287461"/>
            <a:chExt cx="1117189" cy="1508215"/>
          </a:xfrm>
        </p:grpSpPr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5D824974-C597-408C-8672-CF1CE74EFCA6}"/>
                </a:ext>
              </a:extLst>
            </p:cNvPr>
            <p:cNvGrpSpPr/>
            <p:nvPr/>
          </p:nvGrpSpPr>
          <p:grpSpPr>
            <a:xfrm>
              <a:off x="9753588" y="2287461"/>
              <a:ext cx="348774" cy="1508215"/>
              <a:chOff x="9753588" y="2287461"/>
              <a:chExt cx="348774" cy="1508215"/>
            </a:xfrm>
          </p:grpSpPr>
          <p:cxnSp>
            <p:nvCxnSpPr>
              <p:cNvPr id="32" name="Прямая соединительная линия 31">
                <a:extLst>
                  <a:ext uri="{FF2B5EF4-FFF2-40B4-BE49-F238E27FC236}">
                    <a16:creationId xmlns:a16="http://schemas.microsoft.com/office/drawing/2014/main" id="{18319F42-BE1D-43C9-A2A1-651B6103C7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02362" y="2287461"/>
                <a:ext cx="0" cy="150333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464A5C0C-F647-4F1B-9CAA-5C2DC65319F1}"/>
                  </a:ext>
                </a:extLst>
              </p:cNvPr>
              <p:cNvCxnSpPr>
                <a:cxnSpLocks/>
                <a:endCxn id="24" idx="3"/>
              </p:cNvCxnSpPr>
              <p:nvPr/>
            </p:nvCxnSpPr>
            <p:spPr>
              <a:xfrm flipH="1">
                <a:off x="9753588" y="2287462"/>
                <a:ext cx="34877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Прямая соединительная линия 38">
                <a:extLst>
                  <a:ext uri="{FF2B5EF4-FFF2-40B4-BE49-F238E27FC236}">
                    <a16:creationId xmlns:a16="http://schemas.microsoft.com/office/drawing/2014/main" id="{FE159059-610A-4590-A2F3-3108686660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753588" y="3795676"/>
                <a:ext cx="34877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7BDA7AC-46A3-4884-8C88-D2A3FCBB21DC}"/>
                </a:ext>
              </a:extLst>
            </p:cNvPr>
            <p:cNvSpPr txBox="1"/>
            <p:nvPr/>
          </p:nvSpPr>
          <p:spPr>
            <a:xfrm>
              <a:off x="10102362" y="2918883"/>
              <a:ext cx="768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rgbClr val="0070C0"/>
                  </a:solidFill>
                </a:rPr>
                <a:t>Флаги</a:t>
              </a:r>
            </a:p>
          </p:txBody>
        </p:sp>
      </p:grp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B163C5F0-4FD0-447B-BFB0-E04EC1F03D80}"/>
              </a:ext>
            </a:extLst>
          </p:cNvPr>
          <p:cNvCxnSpPr>
            <a:cxnSpLocks/>
          </p:cNvCxnSpPr>
          <p:nvPr/>
        </p:nvCxnSpPr>
        <p:spPr>
          <a:xfrm>
            <a:off x="4073820" y="3670786"/>
            <a:ext cx="304282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096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DD91E7-437E-4084-AB98-5818C5709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500" y="0"/>
            <a:ext cx="659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7775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9C45252-5BE8-4209-9604-7E91AD61C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099" y="3701798"/>
            <a:ext cx="3641413" cy="2633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Лабораторные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964EB1-5EDD-4842-BC7B-ACBC9432B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Используя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 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язык описания аппаратуры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SystemVerilog, 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реализовать на базе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 FPGA 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простейший программируемый процессор.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0EB2F4-F9B2-45D8-A5DA-36528BA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36</a:t>
            </a:fld>
            <a:endParaRPr lang="ru-RU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3EF37E7-7129-484C-B9D2-3E1C335C6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3111" y="4034977"/>
            <a:ext cx="5167382" cy="2064465"/>
          </a:xfrm>
          <a:prstGeom prst="rect">
            <a:avLst/>
          </a:prstGeom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E6BEF524-2239-4890-91B7-A680858CFAB0}"/>
              </a:ext>
            </a:extLst>
          </p:cNvPr>
          <p:cNvGrpSpPr/>
          <p:nvPr/>
        </p:nvGrpSpPr>
        <p:grpSpPr>
          <a:xfrm>
            <a:off x="2562805" y="4117323"/>
            <a:ext cx="4227607" cy="1899774"/>
            <a:chOff x="2562805" y="4117323"/>
            <a:chExt cx="4227607" cy="1899774"/>
          </a:xfrm>
        </p:grpSpPr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6E686ACD-FB4F-413E-8E36-AB9B4D0962AE}"/>
                </a:ext>
              </a:extLst>
            </p:cNvPr>
            <p:cNvGrpSpPr/>
            <p:nvPr/>
          </p:nvGrpSpPr>
          <p:grpSpPr>
            <a:xfrm>
              <a:off x="2562805" y="4117323"/>
              <a:ext cx="4227607" cy="1899774"/>
              <a:chOff x="2562805" y="4117323"/>
              <a:chExt cx="4227607" cy="1899774"/>
            </a:xfrm>
          </p:grpSpPr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C3A0E825-23F8-4E50-A152-BF97D97254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21497" y="4117323"/>
                <a:ext cx="3768915" cy="55804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Прямая соединительная линия 19">
                <a:extLst>
                  <a:ext uri="{FF2B5EF4-FFF2-40B4-BE49-F238E27FC236}">
                    <a16:creationId xmlns:a16="http://schemas.microsoft.com/office/drawing/2014/main" id="{E4057F55-2DD0-4C21-850B-B7F61886E5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21495" y="5067210"/>
                <a:ext cx="3768917" cy="94988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6433154-322B-4C04-8228-A60C9D667048}"/>
                  </a:ext>
                </a:extLst>
              </p:cNvPr>
              <p:cNvSpPr/>
              <p:nvPr/>
            </p:nvSpPr>
            <p:spPr>
              <a:xfrm>
                <a:off x="2562805" y="4675367"/>
                <a:ext cx="458692" cy="39184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76D5269B-AEDA-4C5E-8948-81EFB4E127BE}"/>
                  </a:ext>
                </a:extLst>
              </p:cNvPr>
              <p:cNvSpPr/>
              <p:nvPr/>
            </p:nvSpPr>
            <p:spPr>
              <a:xfrm>
                <a:off x="4566535" y="4117323"/>
                <a:ext cx="2223877" cy="189977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13" name="Прямая соединительная линия 12">
                <a:extLst>
                  <a:ext uri="{FF2B5EF4-FFF2-40B4-BE49-F238E27FC236}">
                    <a16:creationId xmlns:a16="http://schemas.microsoft.com/office/drawing/2014/main" id="{5155172F-42BE-4B15-9964-D58E4FC37D89}"/>
                  </a:ext>
                </a:extLst>
              </p:cNvPr>
              <p:cNvCxnSpPr/>
              <p:nvPr/>
            </p:nvCxnSpPr>
            <p:spPr>
              <a:xfrm flipH="1">
                <a:off x="2562805" y="4117323"/>
                <a:ext cx="2003730" cy="55804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Прямая соединительная линия 13">
                <a:extLst>
                  <a:ext uri="{FF2B5EF4-FFF2-40B4-BE49-F238E27FC236}">
                    <a16:creationId xmlns:a16="http://schemas.microsoft.com/office/drawing/2014/main" id="{EBA4B821-5BD2-4ABD-8D48-B319095BFE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71865" y="5067210"/>
                <a:ext cx="1994669" cy="94988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2E4DAF0B-26C7-4132-B469-7A959AB564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43" t="36724" r="44645" b="46927"/>
            <a:stretch/>
          </p:blipFill>
          <p:spPr bwMode="auto">
            <a:xfrm>
              <a:off x="4581664" y="4134499"/>
              <a:ext cx="2198913" cy="1869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7278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Helvetica World" panose="020B0500040000020004" pitchFamily="34" charset="0"/>
                <a:cs typeface="Helvetica World" panose="020B0500040000020004" pitchFamily="34" charset="0"/>
              </a:rPr>
              <a:t>ЛР1. </a:t>
            </a:r>
            <a:r>
              <a:rPr lang="en-US" sz="3600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HDL. </a:t>
            </a:r>
            <a:r>
              <a:rPr lang="ru-RU" sz="3600" dirty="0">
                <a:latin typeface="Helvetica World" panose="020B0500040000020004" pitchFamily="34" charset="0"/>
                <a:cs typeface="Helvetica World" panose="020B0500040000020004" pitchFamily="34" charset="0"/>
              </a:rPr>
              <a:t>Сумматор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B26639-2D25-46C5-BF23-E11D0B13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37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AACD08-DC6A-4E90-A501-0C4142AA4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2" y="2827654"/>
            <a:ext cx="9667875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666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Helvetica World" panose="020B0500040000020004" pitchFamily="34" charset="0"/>
                <a:cs typeface="Helvetica World" panose="020B0500040000020004" pitchFamily="34" charset="0"/>
              </a:rPr>
              <a:t>ЛР2. Арифметико-логическое устройство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B26639-2D25-46C5-BF23-E11D0B13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38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DA6DFD-1656-4E94-B81C-17B555C05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809469" y="2783415"/>
            <a:ext cx="2393569" cy="24860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1BE12E3-F0B5-4323-8FDC-1D2A37B33C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9727"/>
          <a:stretch/>
        </p:blipFill>
        <p:spPr>
          <a:xfrm>
            <a:off x="1181513" y="1914540"/>
            <a:ext cx="3578378" cy="4578335"/>
          </a:xfrm>
          <a:prstGeom prst="rect">
            <a:avLst/>
          </a:prstGeom>
        </p:spPr>
      </p:pic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id="{84412BE9-5F10-4A01-9EAF-5F97CAF7E5BD}"/>
              </a:ext>
            </a:extLst>
          </p:cNvPr>
          <p:cNvSpPr/>
          <p:nvPr/>
        </p:nvSpPr>
        <p:spPr>
          <a:xfrm>
            <a:off x="5603630" y="3498184"/>
            <a:ext cx="984739" cy="85285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41390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Helvetica World" panose="020B0500040000020004" pitchFamily="34" charset="0"/>
                <a:cs typeface="Helvetica World" panose="020B0500040000020004" pitchFamily="34" charset="0"/>
              </a:rPr>
              <a:t>ЛР3. Регистровый файл. Память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B26639-2D25-46C5-BF23-E11D0B13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39</a:t>
            </a:fld>
            <a:endParaRPr lang="ru-RU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71B6D91A-DA6B-415B-AF4B-B1613F505C71}"/>
              </a:ext>
            </a:extLst>
          </p:cNvPr>
          <p:cNvGrpSpPr>
            <a:grpSpLocks noChangeAspect="1"/>
          </p:cNvGrpSpPr>
          <p:nvPr/>
        </p:nvGrpSpPr>
        <p:grpSpPr>
          <a:xfrm>
            <a:off x="4250793" y="3287921"/>
            <a:ext cx="3644975" cy="1681925"/>
            <a:chOff x="1466567" y="2253717"/>
            <a:chExt cx="4773449" cy="2202645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89B74DCE-2247-4D16-AFED-8FC0B1D095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634" r="29123"/>
            <a:stretch/>
          </p:blipFill>
          <p:spPr>
            <a:xfrm>
              <a:off x="3647728" y="2253717"/>
              <a:ext cx="2592288" cy="2202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98D8F786-DC8D-40E1-8FD7-D0CF4BB5A7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754" r="62682"/>
            <a:stretch/>
          </p:blipFill>
          <p:spPr>
            <a:xfrm>
              <a:off x="1466567" y="2253717"/>
              <a:ext cx="1872209" cy="22026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9527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18FA131-4E0C-434C-9DF5-9E47E88D7B59}"/>
              </a:ext>
            </a:extLst>
          </p:cNvPr>
          <p:cNvSpPr/>
          <p:nvPr/>
        </p:nvSpPr>
        <p:spPr>
          <a:xfrm>
            <a:off x="291402" y="166568"/>
            <a:ext cx="11900598" cy="652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b="1" dirty="0">
                <a:solidFill>
                  <a:schemeClr val="accent1">
                    <a:lumMod val="75000"/>
                  </a:schemeClr>
                </a:solidFill>
                <a:latin typeface="Cormorant" panose="00000500000000000000" pitchFamily="50" charset="-52"/>
              </a:rPr>
              <a:t>1. Процессоры встраиваемых систем (</a:t>
            </a:r>
            <a:r>
              <a:rPr lang="ru-RU" sz="2200" b="1" dirty="0" err="1">
                <a:solidFill>
                  <a:schemeClr val="accent1">
                    <a:lumMod val="75000"/>
                  </a:schemeClr>
                </a:solidFill>
                <a:latin typeface="Cormorant" panose="00000500000000000000" pitchFamily="50" charset="-52"/>
              </a:rPr>
              <a:t>embedded</a:t>
            </a:r>
            <a:r>
              <a:rPr lang="ru-RU" sz="2200" b="1" dirty="0">
                <a:solidFill>
                  <a:schemeClr val="accent1">
                    <a:lumMod val="75000"/>
                  </a:schemeClr>
                </a:solidFill>
                <a:latin typeface="Cormorant" panose="00000500000000000000" pitchFamily="50" charset="-52"/>
              </a:rPr>
              <a:t> </a:t>
            </a:r>
            <a:r>
              <a:rPr lang="ru-RU" sz="2200" b="1" dirty="0" err="1">
                <a:solidFill>
                  <a:schemeClr val="accent1">
                    <a:lumMod val="75000"/>
                  </a:schemeClr>
                </a:solidFill>
                <a:latin typeface="Cormorant" panose="00000500000000000000" pitchFamily="50" charset="-52"/>
              </a:rPr>
              <a:t>processor</a:t>
            </a:r>
            <a:r>
              <a:rPr lang="ru-RU" sz="2200" b="1" dirty="0">
                <a:solidFill>
                  <a:schemeClr val="accent1">
                    <a:lumMod val="75000"/>
                  </a:schemeClr>
                </a:solidFill>
                <a:latin typeface="Cormorant" panose="00000500000000000000" pitchFamily="50" charset="-52"/>
              </a:rPr>
              <a:t>)</a:t>
            </a:r>
          </a:p>
          <a:p>
            <a:r>
              <a:rPr lang="ru-RU" sz="2200" dirty="0">
                <a:latin typeface="Cormorant" panose="00000500000000000000" pitchFamily="50" charset="-52"/>
              </a:rPr>
              <a:t>	Универсальные</a:t>
            </a:r>
          </a:p>
          <a:p>
            <a:r>
              <a:rPr lang="ru-RU" sz="2200" dirty="0">
                <a:latin typeface="Cormorant" panose="00000500000000000000" pitchFamily="50" charset="-52"/>
              </a:rPr>
              <a:t>	С расширенными коммуникационными возможностями</a:t>
            </a:r>
          </a:p>
          <a:p>
            <a:r>
              <a:rPr lang="ru-RU" sz="2200" dirty="0">
                <a:latin typeface="Cormorant" panose="00000500000000000000" pitchFamily="50" charset="-52"/>
              </a:rPr>
              <a:t>	С расширенными возможностями дискретного ввода-вывода</a:t>
            </a:r>
          </a:p>
          <a:p>
            <a:r>
              <a:rPr lang="ru-RU" sz="2200" dirty="0">
                <a:latin typeface="Cormorant" panose="00000500000000000000" pitchFamily="50" charset="-52"/>
              </a:rPr>
              <a:t>	С расширенными возможностями обработки аналоговых сигналов (MSP)</a:t>
            </a:r>
          </a:p>
          <a:p>
            <a:r>
              <a:rPr lang="ru-RU" sz="2200" b="1" dirty="0">
                <a:solidFill>
                  <a:schemeClr val="accent1">
                    <a:lumMod val="75000"/>
                  </a:schemeClr>
                </a:solidFill>
                <a:latin typeface="Cormorant" panose="00000500000000000000" pitchFamily="50" charset="-52"/>
              </a:rPr>
              <a:t>2. Коммуникационные процессоры</a:t>
            </a:r>
          </a:p>
          <a:p>
            <a:r>
              <a:rPr lang="ru-RU" sz="2200" dirty="0">
                <a:latin typeface="Cormorant" panose="00000500000000000000" pitchFamily="50" charset="-52"/>
              </a:rPr>
              <a:t>	Сетевые</a:t>
            </a:r>
          </a:p>
          <a:p>
            <a:r>
              <a:rPr lang="ru-RU" sz="2200" dirty="0">
                <a:latin typeface="Cormorant" panose="00000500000000000000" pitchFamily="50" charset="-52"/>
              </a:rPr>
              <a:t>	Модемные</a:t>
            </a:r>
          </a:p>
          <a:p>
            <a:r>
              <a:rPr lang="ru-RU" sz="2200" b="1" dirty="0">
                <a:solidFill>
                  <a:schemeClr val="accent1">
                    <a:lumMod val="75000"/>
                  </a:schemeClr>
                </a:solidFill>
                <a:latin typeface="Cormorant" panose="00000500000000000000" pitchFamily="50" charset="-52"/>
              </a:rPr>
              <a:t>3. Процессоры цифровой обработки сигналов (DSP)</a:t>
            </a:r>
          </a:p>
          <a:p>
            <a:r>
              <a:rPr lang="ru-RU" sz="2200" b="1" dirty="0">
                <a:solidFill>
                  <a:schemeClr val="accent1">
                    <a:lumMod val="75000"/>
                  </a:schemeClr>
                </a:solidFill>
                <a:latin typeface="Cormorant" panose="00000500000000000000" pitchFamily="50" charset="-52"/>
              </a:rPr>
              <a:t>4. Медийные процессоры</a:t>
            </a:r>
          </a:p>
          <a:p>
            <a:r>
              <a:rPr lang="ru-RU" sz="2200" dirty="0">
                <a:latin typeface="Cormorant" panose="00000500000000000000" pitchFamily="50" charset="-52"/>
              </a:rPr>
              <a:t>	С аппаратной поддержкой мультимедийной обработки (</a:t>
            </a:r>
            <a:r>
              <a:rPr lang="ru-RU" sz="2200" dirty="0" err="1">
                <a:latin typeface="Cormorant" panose="00000500000000000000" pitchFamily="50" charset="-52"/>
              </a:rPr>
              <a:t>медиапроцессоры</a:t>
            </a:r>
            <a:r>
              <a:rPr lang="ru-RU" sz="2200" dirty="0">
                <a:latin typeface="Cormorant" panose="00000500000000000000" pitchFamily="50" charset="-52"/>
              </a:rPr>
              <a:t>)</a:t>
            </a:r>
          </a:p>
          <a:p>
            <a:r>
              <a:rPr lang="ru-RU" sz="2200" dirty="0">
                <a:latin typeface="Cormorant" panose="00000500000000000000" pitchFamily="50" charset="-52"/>
              </a:rPr>
              <a:t>	С мультимедийным расширением набора команд</a:t>
            </a:r>
          </a:p>
          <a:p>
            <a:r>
              <a:rPr lang="ru-RU" sz="2200" b="1" dirty="0">
                <a:solidFill>
                  <a:schemeClr val="accent1">
                    <a:lumMod val="75000"/>
                  </a:schemeClr>
                </a:solidFill>
                <a:latin typeface="Cormorant" panose="00000500000000000000" pitchFamily="50" charset="-52"/>
              </a:rPr>
              <a:t>5. </a:t>
            </a:r>
            <a:r>
              <a:rPr lang="ru-RU" sz="2200" b="1" dirty="0" err="1">
                <a:solidFill>
                  <a:schemeClr val="accent1">
                    <a:lumMod val="75000"/>
                  </a:schemeClr>
                </a:solidFill>
                <a:latin typeface="Cormorant" panose="00000500000000000000" pitchFamily="50" charset="-52"/>
              </a:rPr>
              <a:t>Co</a:t>
            </a:r>
            <a:r>
              <a:rPr lang="ru-RU" sz="2200" b="1" dirty="0">
                <a:solidFill>
                  <a:schemeClr val="accent1">
                    <a:lumMod val="75000"/>
                  </a:schemeClr>
                </a:solidFill>
                <a:latin typeface="Cormorant" panose="00000500000000000000" pitchFamily="50" charset="-52"/>
              </a:rPr>
              <a:t>-процессоры</a:t>
            </a:r>
          </a:p>
          <a:p>
            <a:r>
              <a:rPr lang="ru-RU" sz="2200" dirty="0">
                <a:latin typeface="Cormorant" panose="00000500000000000000" pitchFamily="50" charset="-52"/>
              </a:rPr>
              <a:t>	Математические</a:t>
            </a:r>
          </a:p>
          <a:p>
            <a:r>
              <a:rPr lang="ru-RU" sz="2200" dirty="0">
                <a:latin typeface="Cormorant" panose="00000500000000000000" pitchFamily="50" charset="-52"/>
              </a:rPr>
              <a:t>	Ввода-вывода</a:t>
            </a:r>
          </a:p>
          <a:p>
            <a:r>
              <a:rPr lang="ru-RU" sz="2200" dirty="0">
                <a:latin typeface="Cormorant" panose="00000500000000000000" pitchFamily="50" charset="-52"/>
              </a:rPr>
              <a:t>	</a:t>
            </a:r>
            <a:r>
              <a:rPr lang="ru-RU" sz="2200" dirty="0" err="1">
                <a:latin typeface="Cormorant" panose="00000500000000000000" pitchFamily="50" charset="-52"/>
              </a:rPr>
              <a:t>Нейропроцессоры</a:t>
            </a:r>
            <a:endParaRPr lang="ru-RU" sz="2200" dirty="0">
              <a:latin typeface="Cormorant" panose="00000500000000000000" pitchFamily="50" charset="-52"/>
            </a:endParaRPr>
          </a:p>
          <a:p>
            <a:r>
              <a:rPr lang="ru-RU" sz="2200" dirty="0">
                <a:latin typeface="Cormorant" panose="00000500000000000000" pitchFamily="50" charset="-52"/>
              </a:rPr>
              <a:t>	Процессоры языков высокого уровня</a:t>
            </a:r>
          </a:p>
          <a:p>
            <a:r>
              <a:rPr lang="ru-RU" sz="2200" dirty="0">
                <a:latin typeface="Cormorant" panose="00000500000000000000" pitchFamily="50" charset="-52"/>
              </a:rPr>
              <a:t>	Узкоспециализированные (медицинские, военные, научно-исследовательские системы и т.п.)</a:t>
            </a:r>
          </a:p>
          <a:p>
            <a:r>
              <a:rPr lang="ru-RU" sz="2200" b="1" dirty="0">
                <a:solidFill>
                  <a:schemeClr val="accent1">
                    <a:lumMod val="75000"/>
                  </a:schemeClr>
                </a:solidFill>
                <a:latin typeface="Cormorant" panose="00000500000000000000" pitchFamily="50" charset="-52"/>
              </a:rPr>
              <a:t>6. Транспьютеры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2423AF0-80B8-4518-B75B-E4C1A81D8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89374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Helvetica World" panose="020B0500040000020004" pitchFamily="34" charset="0"/>
                <a:cs typeface="Helvetica World" panose="020B0500040000020004" pitchFamily="34" charset="0"/>
              </a:rPr>
              <a:t>ЛР3. Регистровый файл. Память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B26639-2D25-46C5-BF23-E11D0B13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40</a:t>
            </a:fld>
            <a:endParaRPr lang="ru-RU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71B6D91A-DA6B-415B-AF4B-B1613F505C71}"/>
              </a:ext>
            </a:extLst>
          </p:cNvPr>
          <p:cNvGrpSpPr>
            <a:grpSpLocks noChangeAspect="1"/>
          </p:cNvGrpSpPr>
          <p:nvPr/>
        </p:nvGrpSpPr>
        <p:grpSpPr>
          <a:xfrm>
            <a:off x="4250793" y="3287921"/>
            <a:ext cx="3644975" cy="1681925"/>
            <a:chOff x="1466567" y="2253717"/>
            <a:chExt cx="4773449" cy="2202645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89B74DCE-2247-4D16-AFED-8FC0B1D095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634" r="29123"/>
            <a:stretch/>
          </p:blipFill>
          <p:spPr>
            <a:xfrm>
              <a:off x="3647728" y="2253717"/>
              <a:ext cx="2592288" cy="2202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98D8F786-DC8D-40E1-8FD7-D0CF4BB5A7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754" r="62682"/>
            <a:stretch/>
          </p:blipFill>
          <p:spPr>
            <a:xfrm>
              <a:off x="1466567" y="2253717"/>
              <a:ext cx="1872209" cy="22026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10296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0315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Helvetica World" panose="020B0500040000020004" pitchFamily="34" charset="0"/>
                <a:cs typeface="Helvetica World" panose="020B0500040000020004" pitchFamily="34" charset="0"/>
              </a:rPr>
              <a:t>ЛР4. Простейшее программируемое устройство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B26639-2D25-46C5-BF23-E11D0B13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41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233E18-1659-41DA-B234-110499AE1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0187" y="1766094"/>
            <a:ext cx="919162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94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54064E-E2B3-40EB-B2E7-F25344DF4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Принципы фон Ней	мана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B84C8B-11CC-4D9F-9F06-B81CE2AD5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Двоичное кодирование</a:t>
            </a:r>
          </a:p>
          <a:p>
            <a:r>
              <a:rPr lang="ru-RU" dirty="0"/>
              <a:t>Адресуемость памяти</a:t>
            </a:r>
          </a:p>
          <a:p>
            <a:r>
              <a:rPr lang="ru-RU" dirty="0"/>
              <a:t>Последовательное программное управление</a:t>
            </a:r>
          </a:p>
          <a:p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Однородность памяти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9C1D324-5B9D-4956-8405-82F0A499F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489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112AA1-CFCF-414E-857F-BA3ACFE29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Машина с хранимой в памяти программой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0CD448E-63CE-4349-8B9C-BC7DCB083F57}"/>
              </a:ext>
            </a:extLst>
          </p:cNvPr>
          <p:cNvSpPr/>
          <p:nvPr/>
        </p:nvSpPr>
        <p:spPr>
          <a:xfrm>
            <a:off x="3207099" y="3233024"/>
            <a:ext cx="1838848" cy="14771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Central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Processing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Unit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3C8ABA6-DAFC-4980-BFDB-D21D546FF066}"/>
              </a:ext>
            </a:extLst>
          </p:cNvPr>
          <p:cNvSpPr/>
          <p:nvPr/>
        </p:nvSpPr>
        <p:spPr>
          <a:xfrm>
            <a:off x="6301991" y="5806672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606CEF5-DF8D-405D-A7D0-E29230AEAC84}"/>
              </a:ext>
            </a:extLst>
          </p:cNvPr>
          <p:cNvSpPr/>
          <p:nvPr/>
        </p:nvSpPr>
        <p:spPr>
          <a:xfrm>
            <a:off x="6301991" y="5565512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1FBB376-04C4-476E-BBB5-0C4DD24DBB86}"/>
              </a:ext>
            </a:extLst>
          </p:cNvPr>
          <p:cNvSpPr/>
          <p:nvPr/>
        </p:nvSpPr>
        <p:spPr>
          <a:xfrm>
            <a:off x="6301991" y="5324352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231D276-FE1C-481B-93D2-8F5F93C2C640}"/>
              </a:ext>
            </a:extLst>
          </p:cNvPr>
          <p:cNvSpPr/>
          <p:nvPr/>
        </p:nvSpPr>
        <p:spPr>
          <a:xfrm>
            <a:off x="6301991" y="5083192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42C498E-B8FF-43E1-B7E5-8AC11EE0B483}"/>
              </a:ext>
            </a:extLst>
          </p:cNvPr>
          <p:cNvSpPr/>
          <p:nvPr/>
        </p:nvSpPr>
        <p:spPr>
          <a:xfrm>
            <a:off x="6301991" y="4842032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FE0F0F1-AD04-4B22-B08A-EE31D64A7C12}"/>
              </a:ext>
            </a:extLst>
          </p:cNvPr>
          <p:cNvSpPr/>
          <p:nvPr/>
        </p:nvSpPr>
        <p:spPr>
          <a:xfrm>
            <a:off x="6301991" y="4600872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CCBE5C8-AC6C-4DCA-BE6D-7597C6D6D4BF}"/>
              </a:ext>
            </a:extLst>
          </p:cNvPr>
          <p:cNvSpPr/>
          <p:nvPr/>
        </p:nvSpPr>
        <p:spPr>
          <a:xfrm>
            <a:off x="6301991" y="4359712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54252B8-FD36-42C4-8144-231600A5D190}"/>
              </a:ext>
            </a:extLst>
          </p:cNvPr>
          <p:cNvSpPr/>
          <p:nvPr/>
        </p:nvSpPr>
        <p:spPr>
          <a:xfrm>
            <a:off x="6301991" y="4118552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8573681-FFF6-4D61-9A40-14B7146EE5BD}"/>
              </a:ext>
            </a:extLst>
          </p:cNvPr>
          <p:cNvSpPr/>
          <p:nvPr/>
        </p:nvSpPr>
        <p:spPr>
          <a:xfrm>
            <a:off x="6301991" y="3877392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77A62425-D083-46BE-9FD6-69DF8E472CC4}"/>
              </a:ext>
            </a:extLst>
          </p:cNvPr>
          <p:cNvSpPr/>
          <p:nvPr/>
        </p:nvSpPr>
        <p:spPr>
          <a:xfrm>
            <a:off x="6301991" y="3636232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instruction</a:t>
            </a:r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DE5F4DB-D458-4378-85F1-BD72B49F022F}"/>
              </a:ext>
            </a:extLst>
          </p:cNvPr>
          <p:cNvSpPr/>
          <p:nvPr/>
        </p:nvSpPr>
        <p:spPr>
          <a:xfrm>
            <a:off x="6301991" y="3395072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instruction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32B608C8-8AD8-46DF-8989-1343B08BC0C8}"/>
              </a:ext>
            </a:extLst>
          </p:cNvPr>
          <p:cNvSpPr/>
          <p:nvPr/>
        </p:nvSpPr>
        <p:spPr>
          <a:xfrm>
            <a:off x="6301991" y="3153912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instruction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A85244D-9AAC-4C79-BCA0-807801658333}"/>
              </a:ext>
            </a:extLst>
          </p:cNvPr>
          <p:cNvSpPr/>
          <p:nvPr/>
        </p:nvSpPr>
        <p:spPr>
          <a:xfrm>
            <a:off x="6301991" y="2912752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instruction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2B76062-B425-4280-8ABE-DDFE81E7EF97}"/>
              </a:ext>
            </a:extLst>
          </p:cNvPr>
          <p:cNvSpPr/>
          <p:nvPr/>
        </p:nvSpPr>
        <p:spPr>
          <a:xfrm>
            <a:off x="6301991" y="2671592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BDE918F6-9608-4D9F-9A36-9E7CA6E8D946}"/>
              </a:ext>
            </a:extLst>
          </p:cNvPr>
          <p:cNvSpPr/>
          <p:nvPr/>
        </p:nvSpPr>
        <p:spPr>
          <a:xfrm>
            <a:off x="6301991" y="1891654"/>
            <a:ext cx="2279301" cy="7799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Main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686232C1-C5F5-415F-9F21-7AEFD5F80088}"/>
              </a:ext>
            </a:extLst>
          </p:cNvPr>
          <p:cNvCxnSpPr>
            <a:stCxn id="4" idx="3"/>
          </p:cNvCxnSpPr>
          <p:nvPr/>
        </p:nvCxnSpPr>
        <p:spPr>
          <a:xfrm>
            <a:off x="5045947" y="3971578"/>
            <a:ext cx="125604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73E9B2E-C34E-47D7-B11B-3BB7FB1A5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5930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112AA1-CFCF-414E-857F-BA3ACFE29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Машина с хранимой в памяти программой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0CD448E-63CE-4349-8B9C-BC7DCB083F57}"/>
              </a:ext>
            </a:extLst>
          </p:cNvPr>
          <p:cNvSpPr/>
          <p:nvPr/>
        </p:nvSpPr>
        <p:spPr>
          <a:xfrm>
            <a:off x="721807" y="3253121"/>
            <a:ext cx="1838848" cy="14771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Central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Processing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Unit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3C8ABA6-DAFC-4980-BFDB-D21D546FF066}"/>
              </a:ext>
            </a:extLst>
          </p:cNvPr>
          <p:cNvSpPr/>
          <p:nvPr/>
        </p:nvSpPr>
        <p:spPr>
          <a:xfrm>
            <a:off x="3816699" y="5826769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606CEF5-DF8D-405D-A7D0-E29230AEAC84}"/>
              </a:ext>
            </a:extLst>
          </p:cNvPr>
          <p:cNvSpPr/>
          <p:nvPr/>
        </p:nvSpPr>
        <p:spPr>
          <a:xfrm>
            <a:off x="3816699" y="5585609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1FBB376-04C4-476E-BBB5-0C4DD24DBB86}"/>
              </a:ext>
            </a:extLst>
          </p:cNvPr>
          <p:cNvSpPr/>
          <p:nvPr/>
        </p:nvSpPr>
        <p:spPr>
          <a:xfrm>
            <a:off x="3816699" y="5344449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231D276-FE1C-481B-93D2-8F5F93C2C640}"/>
              </a:ext>
            </a:extLst>
          </p:cNvPr>
          <p:cNvSpPr/>
          <p:nvPr/>
        </p:nvSpPr>
        <p:spPr>
          <a:xfrm>
            <a:off x="3816699" y="5103289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42C498E-B8FF-43E1-B7E5-8AC11EE0B483}"/>
              </a:ext>
            </a:extLst>
          </p:cNvPr>
          <p:cNvSpPr/>
          <p:nvPr/>
        </p:nvSpPr>
        <p:spPr>
          <a:xfrm>
            <a:off x="3816699" y="4862129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FE0F0F1-AD04-4B22-B08A-EE31D64A7C12}"/>
              </a:ext>
            </a:extLst>
          </p:cNvPr>
          <p:cNvSpPr/>
          <p:nvPr/>
        </p:nvSpPr>
        <p:spPr>
          <a:xfrm>
            <a:off x="3816699" y="4620969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CCBE5C8-AC6C-4DCA-BE6D-7597C6D6D4BF}"/>
              </a:ext>
            </a:extLst>
          </p:cNvPr>
          <p:cNvSpPr/>
          <p:nvPr/>
        </p:nvSpPr>
        <p:spPr>
          <a:xfrm>
            <a:off x="3816699" y="4379809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54252B8-FD36-42C4-8144-231600A5D190}"/>
              </a:ext>
            </a:extLst>
          </p:cNvPr>
          <p:cNvSpPr/>
          <p:nvPr/>
        </p:nvSpPr>
        <p:spPr>
          <a:xfrm>
            <a:off x="3816699" y="4138649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8573681-FFF6-4D61-9A40-14B7146EE5BD}"/>
              </a:ext>
            </a:extLst>
          </p:cNvPr>
          <p:cNvSpPr/>
          <p:nvPr/>
        </p:nvSpPr>
        <p:spPr>
          <a:xfrm>
            <a:off x="3816699" y="3897489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77A62425-D083-46BE-9FD6-69DF8E472CC4}"/>
              </a:ext>
            </a:extLst>
          </p:cNvPr>
          <p:cNvSpPr/>
          <p:nvPr/>
        </p:nvSpPr>
        <p:spPr>
          <a:xfrm>
            <a:off x="3816699" y="3656329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instruction</a:t>
            </a:r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DE5F4DB-D458-4378-85F1-BD72B49F022F}"/>
              </a:ext>
            </a:extLst>
          </p:cNvPr>
          <p:cNvSpPr/>
          <p:nvPr/>
        </p:nvSpPr>
        <p:spPr>
          <a:xfrm>
            <a:off x="3816699" y="3415169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instruction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32B608C8-8AD8-46DF-8989-1343B08BC0C8}"/>
              </a:ext>
            </a:extLst>
          </p:cNvPr>
          <p:cNvSpPr/>
          <p:nvPr/>
        </p:nvSpPr>
        <p:spPr>
          <a:xfrm>
            <a:off x="3816699" y="3174009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instruction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A85244D-9AAC-4C79-BCA0-807801658333}"/>
              </a:ext>
            </a:extLst>
          </p:cNvPr>
          <p:cNvSpPr/>
          <p:nvPr/>
        </p:nvSpPr>
        <p:spPr>
          <a:xfrm>
            <a:off x="3816699" y="2932849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instruction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2B76062-B425-4280-8ABE-DDFE81E7EF97}"/>
              </a:ext>
            </a:extLst>
          </p:cNvPr>
          <p:cNvSpPr/>
          <p:nvPr/>
        </p:nvSpPr>
        <p:spPr>
          <a:xfrm>
            <a:off x="3816699" y="2691689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BDE918F6-9608-4D9F-9A36-9E7CA6E8D946}"/>
              </a:ext>
            </a:extLst>
          </p:cNvPr>
          <p:cNvSpPr/>
          <p:nvPr/>
        </p:nvSpPr>
        <p:spPr>
          <a:xfrm>
            <a:off x="3816699" y="1911751"/>
            <a:ext cx="2279301" cy="7799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Main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686232C1-C5F5-415F-9F21-7AEFD5F80088}"/>
              </a:ext>
            </a:extLst>
          </p:cNvPr>
          <p:cNvCxnSpPr>
            <a:stCxn id="4" idx="3"/>
          </p:cNvCxnSpPr>
          <p:nvPr/>
        </p:nvCxnSpPr>
        <p:spPr>
          <a:xfrm>
            <a:off x="2560655" y="3991675"/>
            <a:ext cx="125604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D4CED15D-01C1-4BE0-BAD0-57109CFB4C32}"/>
              </a:ext>
            </a:extLst>
          </p:cNvPr>
          <p:cNvSpPr/>
          <p:nvPr/>
        </p:nvSpPr>
        <p:spPr>
          <a:xfrm>
            <a:off x="7787472" y="2575170"/>
            <a:ext cx="3386295" cy="38996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Выборка команды из памяти</a:t>
            </a:r>
          </a:p>
        </p:txBody>
      </p: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19366720-BD04-41C8-B035-083FCA7A3150}"/>
              </a:ext>
            </a:extLst>
          </p:cNvPr>
          <p:cNvGrpSpPr/>
          <p:nvPr/>
        </p:nvGrpSpPr>
        <p:grpSpPr>
          <a:xfrm>
            <a:off x="7787471" y="2965139"/>
            <a:ext cx="3386295" cy="797884"/>
            <a:chOff x="7787471" y="2965139"/>
            <a:chExt cx="3386295" cy="797884"/>
          </a:xfrm>
        </p:grpSpPr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2418E33C-1DBE-4058-A534-6242212F7FC3}"/>
                </a:ext>
              </a:extLst>
            </p:cNvPr>
            <p:cNvSpPr/>
            <p:nvPr/>
          </p:nvSpPr>
          <p:spPr>
            <a:xfrm>
              <a:off x="7787471" y="3373054"/>
              <a:ext cx="3386295" cy="38996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Декодирование команды</a:t>
              </a:r>
            </a:p>
          </p:txBody>
        </p: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22D8CC6D-5B52-450E-95FD-4EE8C984E755}"/>
                </a:ext>
              </a:extLst>
            </p:cNvPr>
            <p:cNvCxnSpPr>
              <a:stCxn id="22" idx="2"/>
              <a:endCxn id="23" idx="0"/>
            </p:cNvCxnSpPr>
            <p:nvPr/>
          </p:nvCxnSpPr>
          <p:spPr>
            <a:xfrm flipH="1">
              <a:off x="9480619" y="2965139"/>
              <a:ext cx="1" cy="407915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9AB3BF0B-6C99-4669-9FAC-CA509F41C82A}"/>
              </a:ext>
            </a:extLst>
          </p:cNvPr>
          <p:cNvGrpSpPr/>
          <p:nvPr/>
        </p:nvGrpSpPr>
        <p:grpSpPr>
          <a:xfrm>
            <a:off x="7787470" y="3760239"/>
            <a:ext cx="3386295" cy="800668"/>
            <a:chOff x="7787470" y="3760239"/>
            <a:chExt cx="3386295" cy="800668"/>
          </a:xfrm>
        </p:grpSpPr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E60D9278-278A-4455-A22C-A26C07B93316}"/>
                </a:ext>
              </a:extLst>
            </p:cNvPr>
            <p:cNvSpPr/>
            <p:nvPr/>
          </p:nvSpPr>
          <p:spPr>
            <a:xfrm>
              <a:off x="7787470" y="4170938"/>
              <a:ext cx="3386295" cy="38996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Выполнение команды</a:t>
              </a:r>
            </a:p>
          </p:txBody>
        </p:sp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D5F3A754-2798-450D-8B20-4EB514962A2C}"/>
                </a:ext>
              </a:extLst>
            </p:cNvPr>
            <p:cNvCxnSpPr/>
            <p:nvPr/>
          </p:nvCxnSpPr>
          <p:spPr>
            <a:xfrm flipH="1">
              <a:off x="9480615" y="3760239"/>
              <a:ext cx="1" cy="407915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FA03832F-9CF6-4D4B-A264-439F0501588E}"/>
              </a:ext>
            </a:extLst>
          </p:cNvPr>
          <p:cNvGrpSpPr/>
          <p:nvPr/>
        </p:nvGrpSpPr>
        <p:grpSpPr>
          <a:xfrm>
            <a:off x="7787469" y="4554069"/>
            <a:ext cx="3386295" cy="799154"/>
            <a:chOff x="7787469" y="4554069"/>
            <a:chExt cx="3386295" cy="799154"/>
          </a:xfrm>
        </p:grpSpPr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C9628C53-C26B-4588-B435-9C4D1A479F31}"/>
                </a:ext>
              </a:extLst>
            </p:cNvPr>
            <p:cNvSpPr/>
            <p:nvPr/>
          </p:nvSpPr>
          <p:spPr>
            <a:xfrm>
              <a:off x="7787469" y="4963254"/>
              <a:ext cx="3386295" cy="38996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Запись результата в память</a:t>
              </a:r>
            </a:p>
          </p:txBody>
        </p:sp>
        <p:cxnSp>
          <p:nvCxnSpPr>
            <p:cNvPr id="28" name="Прямая со стрелкой 27">
              <a:extLst>
                <a:ext uri="{FF2B5EF4-FFF2-40B4-BE49-F238E27FC236}">
                  <a16:creationId xmlns:a16="http://schemas.microsoft.com/office/drawing/2014/main" id="{EE9563E0-5D5F-49C2-A275-EDF0E3229376}"/>
                </a:ext>
              </a:extLst>
            </p:cNvPr>
            <p:cNvCxnSpPr/>
            <p:nvPr/>
          </p:nvCxnSpPr>
          <p:spPr>
            <a:xfrm flipH="1">
              <a:off x="9480614" y="4554069"/>
              <a:ext cx="1" cy="407915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A3DD25E9-C13F-4EA2-91D2-18648B20CD68}"/>
              </a:ext>
            </a:extLst>
          </p:cNvPr>
          <p:cNvGrpSpPr/>
          <p:nvPr/>
        </p:nvGrpSpPr>
        <p:grpSpPr>
          <a:xfrm>
            <a:off x="7486021" y="2169992"/>
            <a:ext cx="1994594" cy="3582372"/>
            <a:chOff x="7486021" y="2169992"/>
            <a:chExt cx="1994594" cy="3582372"/>
          </a:xfrm>
        </p:grpSpPr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E3C05A58-2C66-4E97-811F-5F4FE749F837}"/>
                </a:ext>
              </a:extLst>
            </p:cNvPr>
            <p:cNvCxnSpPr/>
            <p:nvPr/>
          </p:nvCxnSpPr>
          <p:spPr>
            <a:xfrm flipH="1">
              <a:off x="9480614" y="2174093"/>
              <a:ext cx="1" cy="407915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7AA14A74-0575-447B-B6A6-732222160E7A}"/>
                </a:ext>
              </a:extLst>
            </p:cNvPr>
            <p:cNvCxnSpPr>
              <a:cxnSpLocks/>
            </p:cNvCxnSpPr>
            <p:nvPr/>
          </p:nvCxnSpPr>
          <p:spPr>
            <a:xfrm>
              <a:off x="7486022" y="2169992"/>
              <a:ext cx="1994592" cy="0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Прямая со стрелкой 33">
              <a:extLst>
                <a:ext uri="{FF2B5EF4-FFF2-40B4-BE49-F238E27FC236}">
                  <a16:creationId xmlns:a16="http://schemas.microsoft.com/office/drawing/2014/main" id="{B732DE15-90CF-42AC-835D-1DECF4E57B66}"/>
                </a:ext>
              </a:extLst>
            </p:cNvPr>
            <p:cNvCxnSpPr>
              <a:cxnSpLocks/>
            </p:cNvCxnSpPr>
            <p:nvPr/>
          </p:nvCxnSpPr>
          <p:spPr>
            <a:xfrm>
              <a:off x="7486022" y="5752364"/>
              <a:ext cx="1994592" cy="0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8E51A746-BD43-4F74-BAA4-36C6251B7F5C}"/>
                </a:ext>
              </a:extLst>
            </p:cNvPr>
            <p:cNvCxnSpPr/>
            <p:nvPr/>
          </p:nvCxnSpPr>
          <p:spPr>
            <a:xfrm flipH="1">
              <a:off x="9480613" y="5344449"/>
              <a:ext cx="1" cy="407915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89A39770-0AFC-4648-BDC6-2F07B8C054AB}"/>
                </a:ext>
              </a:extLst>
            </p:cNvPr>
            <p:cNvCxnSpPr>
              <a:cxnSpLocks/>
            </p:cNvCxnSpPr>
            <p:nvPr/>
          </p:nvCxnSpPr>
          <p:spPr>
            <a:xfrm>
              <a:off x="7486021" y="2174093"/>
              <a:ext cx="1" cy="3578271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F7CD1A7-4CFA-4D12-92CF-58C5B3D09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676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52E16AF-EB38-425F-A2D8-5347494BF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1837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D2F82E9-270F-43A8-8B18-973370834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5124" name="Picture 4" descr="Похожее изображение">
            <a:extLst>
              <a:ext uri="{FF2B5EF4-FFF2-40B4-BE49-F238E27FC236}">
                <a16:creationId xmlns:a16="http://schemas.microsoft.com/office/drawing/2014/main" id="{733140CD-5C1F-43AB-896C-08B45A6A31A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484" y="1753716"/>
            <a:ext cx="1969000" cy="205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3816F65-B068-41FF-BE20-491F1AEB0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4681" y="5988819"/>
            <a:ext cx="2912928" cy="869182"/>
          </a:xfrm>
        </p:spPr>
        <p:txBody>
          <a:bodyPr>
            <a:noAutofit/>
          </a:bodyPr>
          <a:lstStyle/>
          <a:p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Физика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57B5809-00EB-414E-9DF3-2AE34391F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357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6139</TotalTime>
  <Words>597</Words>
  <Application>Microsoft Office PowerPoint</Application>
  <PresentationFormat>Широкоэкранный</PresentationFormat>
  <Paragraphs>175</Paragraphs>
  <Slides>41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41</vt:i4>
      </vt:variant>
    </vt:vector>
  </HeadingPairs>
  <TitlesOfParts>
    <vt:vector size="49" baseType="lpstr">
      <vt:lpstr>Menlo</vt:lpstr>
      <vt:lpstr>Calibri Light</vt:lpstr>
      <vt:lpstr>HelveticaNeue LT CYR 57 Cond</vt:lpstr>
      <vt:lpstr>Calibri</vt:lpstr>
      <vt:lpstr>Helvetica World</vt:lpstr>
      <vt:lpstr>Arial</vt:lpstr>
      <vt:lpstr>Cormorant</vt:lpstr>
      <vt:lpstr>Тема Office</vt:lpstr>
      <vt:lpstr>Архитектуры процессорных систем</vt:lpstr>
      <vt:lpstr>Учебный план</vt:lpstr>
      <vt:lpstr>Презентация PowerPoint</vt:lpstr>
      <vt:lpstr>Презентация PowerPoint</vt:lpstr>
      <vt:lpstr>Принципы фон Ней мана</vt:lpstr>
      <vt:lpstr>Машина с хранимой в памяти программой</vt:lpstr>
      <vt:lpstr>Машина с хранимой в памяти программой</vt:lpstr>
      <vt:lpstr>Презентация PowerPoint</vt:lpstr>
      <vt:lpstr>  Физика</vt:lpstr>
      <vt:lpstr>  Аналоговая техника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 Схемотехника</vt:lpstr>
      <vt:lpstr>Презентация PowerPoint</vt:lpstr>
      <vt:lpstr>Презентация PowerPoint</vt:lpstr>
      <vt:lpstr>Презентация PowerPoint</vt:lpstr>
      <vt:lpstr>Презентация PowerPoint</vt:lpstr>
      <vt:lpstr>  Цифровая схемотехника</vt:lpstr>
      <vt:lpstr> – физическая модель, которая устанавливает состав, порядок и      принципы взаимодействия основных функциональных частей     процессора (структурная организация)</vt:lpstr>
      <vt:lpstr> – абстрактная модель функциональных возможностей процессора    (средства, которыми может пользоваться программист /    функциональная организация)</vt:lpstr>
      <vt:lpstr>  Операционные системы</vt:lpstr>
      <vt:lpstr>  Программирование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Лабораторные работы</vt:lpstr>
      <vt:lpstr>ЛР1. Verilog HDL. Сумматор</vt:lpstr>
      <vt:lpstr>ЛР2. Арифметико-логическое устройство</vt:lpstr>
      <vt:lpstr>ЛР3. Регистровый файл. Память</vt:lpstr>
      <vt:lpstr>ЛР3. Регистровый файл. Память</vt:lpstr>
      <vt:lpstr>ЛР4. Простейшее программируемое устройство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Лекция 1. Вводная</dc:title>
  <dc:creator>Михаил Попов</dc:creator>
  <cp:lastModifiedBy>Андрей Солодовников</cp:lastModifiedBy>
  <cp:revision>10</cp:revision>
  <dcterms:created xsi:type="dcterms:W3CDTF">2019-08-26T13:25:04Z</dcterms:created>
  <dcterms:modified xsi:type="dcterms:W3CDTF">2024-02-08T09:59:25Z</dcterms:modified>
</cp:coreProperties>
</file>